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5" r:id="rId5"/>
    <p:sldMasterId id="2147483707" r:id="rId6"/>
    <p:sldMasterId id="2147483719" r:id="rId7"/>
  </p:sldMasterIdLst>
  <p:notesMasterIdLst>
    <p:notesMasterId r:id="rId47"/>
  </p:notesMasterIdLst>
  <p:handoutMasterIdLst>
    <p:handoutMasterId r:id="rId48"/>
  </p:handoutMasterIdLst>
  <p:sldIdLst>
    <p:sldId id="256" r:id="rId8"/>
    <p:sldId id="310" r:id="rId9"/>
    <p:sldId id="308" r:id="rId10"/>
    <p:sldId id="317" r:id="rId11"/>
    <p:sldId id="321" r:id="rId12"/>
    <p:sldId id="322" r:id="rId13"/>
    <p:sldId id="323" r:id="rId14"/>
    <p:sldId id="324" r:id="rId15"/>
    <p:sldId id="325" r:id="rId16"/>
    <p:sldId id="326" r:id="rId17"/>
    <p:sldId id="327" r:id="rId18"/>
    <p:sldId id="328" r:id="rId19"/>
    <p:sldId id="329" r:id="rId20"/>
    <p:sldId id="293" r:id="rId21"/>
    <p:sldId id="311" r:id="rId22"/>
    <p:sldId id="312" r:id="rId23"/>
    <p:sldId id="315" r:id="rId24"/>
    <p:sldId id="316" r:id="rId25"/>
    <p:sldId id="318" r:id="rId26"/>
    <p:sldId id="330" r:id="rId27"/>
    <p:sldId id="331" r:id="rId28"/>
    <p:sldId id="332" r:id="rId29"/>
    <p:sldId id="333" r:id="rId30"/>
    <p:sldId id="334" r:id="rId31"/>
    <p:sldId id="335" r:id="rId32"/>
    <p:sldId id="336" r:id="rId33"/>
    <p:sldId id="337" r:id="rId34"/>
    <p:sldId id="341" r:id="rId35"/>
    <p:sldId id="342" r:id="rId36"/>
    <p:sldId id="343" r:id="rId37"/>
    <p:sldId id="344" r:id="rId38"/>
    <p:sldId id="345" r:id="rId39"/>
    <p:sldId id="346" r:id="rId40"/>
    <p:sldId id="347" r:id="rId41"/>
    <p:sldId id="319" r:id="rId42"/>
    <p:sldId id="338" r:id="rId43"/>
    <p:sldId id="339" r:id="rId44"/>
    <p:sldId id="320" r:id="rId45"/>
    <p:sldId id="340" r:id="rId46"/>
  </p:sldIdLst>
  <p:sldSz cx="9144000" cy="6858000" type="screen4x3"/>
  <p:notesSz cx="6858000" cy="9144000"/>
  <p:defaultTextStyle>
    <a:defPPr>
      <a:defRPr lang="en-GB"/>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816"/>
    <a:srgbClr val="4B2078"/>
    <a:srgbClr val="EC7E00"/>
    <a:srgbClr val="007AA6"/>
    <a:srgbClr val="00A186"/>
    <a:srgbClr val="C6D3DB"/>
    <a:srgbClr val="FAA634"/>
    <a:srgbClr val="FFFFFF"/>
    <a:srgbClr val="EB539E"/>
    <a:srgbClr val="EF3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7" d="100"/>
          <a:sy n="67" d="100"/>
        </p:scale>
        <p:origin x="139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44"/>
    </p:cViewPr>
  </p:sorterViewPr>
  <p:notesViewPr>
    <p:cSldViewPr>
      <p:cViewPr varScale="1">
        <p:scale>
          <a:sx n="67" d="100"/>
          <a:sy n="67" d="100"/>
        </p:scale>
        <p:origin x="-32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8C028-B5DF-42F1-BF4C-B85F89C5E54A}" type="doc">
      <dgm:prSet loTypeId="urn:microsoft.com/office/officeart/2005/8/layout/cycle1" loCatId="cycle" qsTypeId="urn:microsoft.com/office/officeart/2005/8/quickstyle/simple1" qsCatId="simple" csTypeId="urn:microsoft.com/office/officeart/2005/8/colors/accent1_2" csCatId="accent1" phldr="1"/>
      <dgm:spPr/>
    </dgm:pt>
    <dgm:pt modelId="{4FDCFED8-7379-432B-A09A-484283513FA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Student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views</a:t>
          </a:r>
        </a:p>
      </dgm:t>
    </dgm:pt>
    <dgm:pt modelId="{2E220D8D-3E75-4659-8F86-80C00325C759}" type="parTrans" cxnId="{2024CD8E-7D10-4024-9AC9-F5DC9BF2A090}">
      <dgm:prSet/>
      <dgm:spPr/>
      <dgm:t>
        <a:bodyPr/>
        <a:lstStyle/>
        <a:p>
          <a:endParaRPr lang="en-GB"/>
        </a:p>
      </dgm:t>
    </dgm:pt>
    <dgm:pt modelId="{A99BC8C4-6E92-473D-A79A-4B16B32E5931}" type="sibTrans" cxnId="{2024CD8E-7D10-4024-9AC9-F5DC9BF2A090}">
      <dgm:prSet/>
      <dgm:spPr/>
      <dgm:t>
        <a:bodyPr/>
        <a:lstStyle/>
        <a:p>
          <a:endParaRPr lang="en-GB"/>
        </a:p>
      </dgm:t>
    </dgm:pt>
    <dgm:pt modelId="{27F41597-E842-45DA-8178-E622D71C12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Dialogue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with staff</a:t>
          </a:r>
        </a:p>
      </dgm:t>
    </dgm:pt>
    <dgm:pt modelId="{A12FC95A-07BA-4F30-BD6D-80C8903D952F}" type="parTrans" cxnId="{4C565FC7-F4A5-4654-AD5A-4036D151C45D}">
      <dgm:prSet/>
      <dgm:spPr/>
      <dgm:t>
        <a:bodyPr/>
        <a:lstStyle/>
        <a:p>
          <a:endParaRPr lang="en-GB"/>
        </a:p>
      </dgm:t>
    </dgm:pt>
    <dgm:pt modelId="{B39F340E-1D36-4D5F-B454-95FBE5CE8EA6}" type="sibTrans" cxnId="{4C565FC7-F4A5-4654-AD5A-4036D151C45D}">
      <dgm:prSet/>
      <dgm:spPr/>
      <dgm:t>
        <a:bodyPr/>
        <a:lstStyle/>
        <a:p>
          <a:endParaRPr lang="en-GB"/>
        </a:p>
      </dgm:t>
    </dgm:pt>
    <dgm:pt modelId="{F01C0998-0BEB-4B95-83BE-1806450D72C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Improved learning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experience</a:t>
          </a:r>
        </a:p>
      </dgm:t>
    </dgm:pt>
    <dgm:pt modelId="{62FD5BC9-8314-45C1-8607-00C2452F959E}" type="parTrans" cxnId="{4C47C41E-60E9-42F8-832F-0E73FB2304E7}">
      <dgm:prSet/>
      <dgm:spPr/>
      <dgm:t>
        <a:bodyPr/>
        <a:lstStyle/>
        <a:p>
          <a:endParaRPr lang="en-GB"/>
        </a:p>
      </dgm:t>
    </dgm:pt>
    <dgm:pt modelId="{932CEFA7-2583-442F-B42C-7BE698CE17C9}" type="sibTrans" cxnId="{4C47C41E-60E9-42F8-832F-0E73FB2304E7}">
      <dgm:prSet/>
      <dgm:spPr/>
      <dgm:t>
        <a:bodyPr/>
        <a:lstStyle/>
        <a:p>
          <a:endParaRPr lang="en-GB"/>
        </a:p>
      </dgm:t>
    </dgm:pt>
    <dgm:pt modelId="{9A26734B-DDCB-4115-ACFC-A4C94AA6DBDE}" type="pres">
      <dgm:prSet presAssocID="{B968C028-B5DF-42F1-BF4C-B85F89C5E54A}" presName="cycle" presStyleCnt="0">
        <dgm:presLayoutVars>
          <dgm:dir/>
          <dgm:resizeHandles val="exact"/>
        </dgm:presLayoutVars>
      </dgm:prSet>
      <dgm:spPr/>
    </dgm:pt>
    <dgm:pt modelId="{CDA73E7C-49EC-4C0D-AC2E-2AD1F0C821DF}" type="pres">
      <dgm:prSet presAssocID="{4FDCFED8-7379-432B-A09A-484283513FA0}" presName="dummy" presStyleCnt="0"/>
      <dgm:spPr/>
    </dgm:pt>
    <dgm:pt modelId="{2D59E348-5C48-4B38-9DA3-8CF54258CCED}" type="pres">
      <dgm:prSet presAssocID="{4FDCFED8-7379-432B-A09A-484283513FA0}" presName="node" presStyleLbl="revTx" presStyleIdx="0" presStyleCnt="3">
        <dgm:presLayoutVars>
          <dgm:bulletEnabled val="1"/>
        </dgm:presLayoutVars>
      </dgm:prSet>
      <dgm:spPr/>
      <dgm:t>
        <a:bodyPr/>
        <a:lstStyle/>
        <a:p>
          <a:endParaRPr lang="en-GB"/>
        </a:p>
      </dgm:t>
    </dgm:pt>
    <dgm:pt modelId="{E4AC4A3F-3522-4F31-AD69-E25E1A123FD4}" type="pres">
      <dgm:prSet presAssocID="{A99BC8C4-6E92-473D-A79A-4B16B32E5931}" presName="sibTrans" presStyleLbl="node1" presStyleIdx="0" presStyleCnt="3"/>
      <dgm:spPr/>
      <dgm:t>
        <a:bodyPr/>
        <a:lstStyle/>
        <a:p>
          <a:endParaRPr lang="en-GB"/>
        </a:p>
      </dgm:t>
    </dgm:pt>
    <dgm:pt modelId="{F390210F-99F1-4CB3-9276-ADA42CBD4813}" type="pres">
      <dgm:prSet presAssocID="{27F41597-E842-45DA-8178-E622D71C12F4}" presName="dummy" presStyleCnt="0"/>
      <dgm:spPr/>
    </dgm:pt>
    <dgm:pt modelId="{E8010468-6A4A-4870-B8DF-15FEF46FF279}" type="pres">
      <dgm:prSet presAssocID="{27F41597-E842-45DA-8178-E622D71C12F4}" presName="node" presStyleLbl="revTx" presStyleIdx="1" presStyleCnt="3">
        <dgm:presLayoutVars>
          <dgm:bulletEnabled val="1"/>
        </dgm:presLayoutVars>
      </dgm:prSet>
      <dgm:spPr/>
      <dgm:t>
        <a:bodyPr/>
        <a:lstStyle/>
        <a:p>
          <a:endParaRPr lang="en-GB"/>
        </a:p>
      </dgm:t>
    </dgm:pt>
    <dgm:pt modelId="{AE7A2774-9CAA-41F4-94CE-7E9557D2EF7F}" type="pres">
      <dgm:prSet presAssocID="{B39F340E-1D36-4D5F-B454-95FBE5CE8EA6}" presName="sibTrans" presStyleLbl="node1" presStyleIdx="1" presStyleCnt="3"/>
      <dgm:spPr/>
      <dgm:t>
        <a:bodyPr/>
        <a:lstStyle/>
        <a:p>
          <a:endParaRPr lang="en-GB"/>
        </a:p>
      </dgm:t>
    </dgm:pt>
    <dgm:pt modelId="{C1868A65-5BA4-45BD-AE8E-62C7F71D2A1E}" type="pres">
      <dgm:prSet presAssocID="{F01C0998-0BEB-4B95-83BE-1806450D72C4}" presName="dummy" presStyleCnt="0"/>
      <dgm:spPr/>
    </dgm:pt>
    <dgm:pt modelId="{C13313FE-2629-4FFE-93A8-73F738FE42F0}" type="pres">
      <dgm:prSet presAssocID="{F01C0998-0BEB-4B95-83BE-1806450D72C4}" presName="node" presStyleLbl="revTx" presStyleIdx="2" presStyleCnt="3">
        <dgm:presLayoutVars>
          <dgm:bulletEnabled val="1"/>
        </dgm:presLayoutVars>
      </dgm:prSet>
      <dgm:spPr/>
      <dgm:t>
        <a:bodyPr/>
        <a:lstStyle/>
        <a:p>
          <a:endParaRPr lang="en-GB"/>
        </a:p>
      </dgm:t>
    </dgm:pt>
    <dgm:pt modelId="{C1B42763-5AA1-4CDE-8A63-E60A43132805}" type="pres">
      <dgm:prSet presAssocID="{932CEFA7-2583-442F-B42C-7BE698CE17C9}" presName="sibTrans" presStyleLbl="node1" presStyleIdx="2" presStyleCnt="3"/>
      <dgm:spPr/>
      <dgm:t>
        <a:bodyPr/>
        <a:lstStyle/>
        <a:p>
          <a:endParaRPr lang="en-GB"/>
        </a:p>
      </dgm:t>
    </dgm:pt>
  </dgm:ptLst>
  <dgm:cxnLst>
    <dgm:cxn modelId="{7D8103B1-EAB7-41F0-B8FF-8F7A89EFF3D9}" type="presOf" srcId="{932CEFA7-2583-442F-B42C-7BE698CE17C9}" destId="{C1B42763-5AA1-4CDE-8A63-E60A43132805}" srcOrd="0" destOrd="0" presId="urn:microsoft.com/office/officeart/2005/8/layout/cycle1"/>
    <dgm:cxn modelId="{4C565FC7-F4A5-4654-AD5A-4036D151C45D}" srcId="{B968C028-B5DF-42F1-BF4C-B85F89C5E54A}" destId="{27F41597-E842-45DA-8178-E622D71C12F4}" srcOrd="1" destOrd="0" parTransId="{A12FC95A-07BA-4F30-BD6D-80C8903D952F}" sibTransId="{B39F340E-1D36-4D5F-B454-95FBE5CE8EA6}"/>
    <dgm:cxn modelId="{A9FFF15F-A090-490B-9E94-904AA0D33C7B}" type="presOf" srcId="{A99BC8C4-6E92-473D-A79A-4B16B32E5931}" destId="{E4AC4A3F-3522-4F31-AD69-E25E1A123FD4}" srcOrd="0" destOrd="0" presId="urn:microsoft.com/office/officeart/2005/8/layout/cycle1"/>
    <dgm:cxn modelId="{CB790225-974F-4A4C-9868-0060E31F7C6B}" type="presOf" srcId="{B968C028-B5DF-42F1-BF4C-B85F89C5E54A}" destId="{9A26734B-DDCB-4115-ACFC-A4C94AA6DBDE}" srcOrd="0" destOrd="0" presId="urn:microsoft.com/office/officeart/2005/8/layout/cycle1"/>
    <dgm:cxn modelId="{B1FA5DAD-4E81-4C91-8B71-0A1EAEB5F959}" type="presOf" srcId="{4FDCFED8-7379-432B-A09A-484283513FA0}" destId="{2D59E348-5C48-4B38-9DA3-8CF54258CCED}" srcOrd="0" destOrd="0" presId="urn:microsoft.com/office/officeart/2005/8/layout/cycle1"/>
    <dgm:cxn modelId="{F4A78F75-D14A-46D0-91D3-41A0AF0BA803}" type="presOf" srcId="{B39F340E-1D36-4D5F-B454-95FBE5CE8EA6}" destId="{AE7A2774-9CAA-41F4-94CE-7E9557D2EF7F}" srcOrd="0" destOrd="0" presId="urn:microsoft.com/office/officeart/2005/8/layout/cycle1"/>
    <dgm:cxn modelId="{2024CD8E-7D10-4024-9AC9-F5DC9BF2A090}" srcId="{B968C028-B5DF-42F1-BF4C-B85F89C5E54A}" destId="{4FDCFED8-7379-432B-A09A-484283513FA0}" srcOrd="0" destOrd="0" parTransId="{2E220D8D-3E75-4659-8F86-80C00325C759}" sibTransId="{A99BC8C4-6E92-473D-A79A-4B16B32E5931}"/>
    <dgm:cxn modelId="{CF387D07-DFE2-4B79-ACD6-5D15EC329404}" type="presOf" srcId="{F01C0998-0BEB-4B95-83BE-1806450D72C4}" destId="{C13313FE-2629-4FFE-93A8-73F738FE42F0}" srcOrd="0" destOrd="0" presId="urn:microsoft.com/office/officeart/2005/8/layout/cycle1"/>
    <dgm:cxn modelId="{4C47C41E-60E9-42F8-832F-0E73FB2304E7}" srcId="{B968C028-B5DF-42F1-BF4C-B85F89C5E54A}" destId="{F01C0998-0BEB-4B95-83BE-1806450D72C4}" srcOrd="2" destOrd="0" parTransId="{62FD5BC9-8314-45C1-8607-00C2452F959E}" sibTransId="{932CEFA7-2583-442F-B42C-7BE698CE17C9}"/>
    <dgm:cxn modelId="{A8DDB222-AAA5-4F80-A13D-42ECDF913FE0}" type="presOf" srcId="{27F41597-E842-45DA-8178-E622D71C12F4}" destId="{E8010468-6A4A-4870-B8DF-15FEF46FF279}" srcOrd="0" destOrd="0" presId="urn:microsoft.com/office/officeart/2005/8/layout/cycle1"/>
    <dgm:cxn modelId="{48D3F4E8-0B2A-4094-8F02-50850777EF42}" type="presParOf" srcId="{9A26734B-DDCB-4115-ACFC-A4C94AA6DBDE}" destId="{CDA73E7C-49EC-4C0D-AC2E-2AD1F0C821DF}" srcOrd="0" destOrd="0" presId="urn:microsoft.com/office/officeart/2005/8/layout/cycle1"/>
    <dgm:cxn modelId="{C5B34AE3-D4F2-4822-B5C3-3D639EDD5197}" type="presParOf" srcId="{9A26734B-DDCB-4115-ACFC-A4C94AA6DBDE}" destId="{2D59E348-5C48-4B38-9DA3-8CF54258CCED}" srcOrd="1" destOrd="0" presId="urn:microsoft.com/office/officeart/2005/8/layout/cycle1"/>
    <dgm:cxn modelId="{7E34D3D2-F7C3-4FD5-A0B5-D1F24E061153}" type="presParOf" srcId="{9A26734B-DDCB-4115-ACFC-A4C94AA6DBDE}" destId="{E4AC4A3F-3522-4F31-AD69-E25E1A123FD4}" srcOrd="2" destOrd="0" presId="urn:microsoft.com/office/officeart/2005/8/layout/cycle1"/>
    <dgm:cxn modelId="{658DAEEF-96D0-4A0F-98DB-62CFEFC00372}" type="presParOf" srcId="{9A26734B-DDCB-4115-ACFC-A4C94AA6DBDE}" destId="{F390210F-99F1-4CB3-9276-ADA42CBD4813}" srcOrd="3" destOrd="0" presId="urn:microsoft.com/office/officeart/2005/8/layout/cycle1"/>
    <dgm:cxn modelId="{7C1135C9-BAE8-4A5B-AAA1-CE8926CFF420}" type="presParOf" srcId="{9A26734B-DDCB-4115-ACFC-A4C94AA6DBDE}" destId="{E8010468-6A4A-4870-B8DF-15FEF46FF279}" srcOrd="4" destOrd="0" presId="urn:microsoft.com/office/officeart/2005/8/layout/cycle1"/>
    <dgm:cxn modelId="{BDB7C67D-D8C2-4278-B49F-3E3396A94F0D}" type="presParOf" srcId="{9A26734B-DDCB-4115-ACFC-A4C94AA6DBDE}" destId="{AE7A2774-9CAA-41F4-94CE-7E9557D2EF7F}" srcOrd="5" destOrd="0" presId="urn:microsoft.com/office/officeart/2005/8/layout/cycle1"/>
    <dgm:cxn modelId="{38F9F824-C611-4A96-AB79-8016A7C5D0AF}" type="presParOf" srcId="{9A26734B-DDCB-4115-ACFC-A4C94AA6DBDE}" destId="{C1868A65-5BA4-45BD-AE8E-62C7F71D2A1E}" srcOrd="6" destOrd="0" presId="urn:microsoft.com/office/officeart/2005/8/layout/cycle1"/>
    <dgm:cxn modelId="{2E2B00FF-EDB2-4F0B-8D86-152871A847ED}" type="presParOf" srcId="{9A26734B-DDCB-4115-ACFC-A4C94AA6DBDE}" destId="{C13313FE-2629-4FFE-93A8-73F738FE42F0}" srcOrd="7" destOrd="0" presId="urn:microsoft.com/office/officeart/2005/8/layout/cycle1"/>
    <dgm:cxn modelId="{9A5F705B-61B4-4275-8177-14B6190A7A78}" type="presParOf" srcId="{9A26734B-DDCB-4115-ACFC-A4C94AA6DBDE}" destId="{C1B42763-5AA1-4CDE-8A63-E60A43132805}"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222CE-974E-4AA9-9FE1-C6C293956B64}"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GB"/>
        </a:p>
      </dgm:t>
    </dgm:pt>
    <dgm:pt modelId="{1B299B57-6526-4152-884E-A5C54D5B0D6E}">
      <dgm:prSet phldrT="[Text]" custT="1"/>
      <dgm:spPr/>
      <dgm:t>
        <a:bodyPr/>
        <a:lstStyle/>
        <a:p>
          <a:r>
            <a:rPr lang="en-GB" sz="2200" dirty="0" smtClean="0">
              <a:solidFill>
                <a:schemeClr val="tx1"/>
              </a:solidFill>
            </a:rPr>
            <a:t>Inclusivity</a:t>
          </a:r>
          <a:endParaRPr lang="en-GB" sz="2200" dirty="0">
            <a:solidFill>
              <a:schemeClr val="tx1"/>
            </a:solidFill>
          </a:endParaRPr>
        </a:p>
      </dgm:t>
    </dgm:pt>
    <dgm:pt modelId="{267FC740-FAE2-4042-BC1C-EFFE9A3E0815}" type="parTrans" cxnId="{EED689CF-0F01-4AA5-B1B7-65BC6155B479}">
      <dgm:prSet/>
      <dgm:spPr/>
      <dgm:t>
        <a:bodyPr/>
        <a:lstStyle/>
        <a:p>
          <a:endParaRPr lang="en-GB"/>
        </a:p>
      </dgm:t>
    </dgm:pt>
    <dgm:pt modelId="{C3FD1291-9628-420B-9392-8DA2500417DF}" type="sibTrans" cxnId="{EED689CF-0F01-4AA5-B1B7-65BC6155B479}">
      <dgm:prSet/>
      <dgm:spPr/>
      <dgm:t>
        <a:bodyPr/>
        <a:lstStyle/>
        <a:p>
          <a:endParaRPr lang="en-GB"/>
        </a:p>
      </dgm:t>
    </dgm:pt>
    <dgm:pt modelId="{E434FC89-CE41-4EB0-83A3-263BC965C95F}">
      <dgm:prSet phldrT="[Text]" custT="1"/>
      <dgm:spPr/>
      <dgm:t>
        <a:bodyPr/>
        <a:lstStyle/>
        <a:p>
          <a:r>
            <a:rPr lang="en-GB" sz="2200" dirty="0" smtClean="0"/>
            <a:t>Diversity Competence</a:t>
          </a:r>
          <a:endParaRPr lang="en-GB" sz="2200" dirty="0"/>
        </a:p>
      </dgm:t>
    </dgm:pt>
    <dgm:pt modelId="{AE85178B-22BC-45E3-AC4C-2023D48B6EAD}" type="parTrans" cxnId="{D14DAAA9-D65E-4FB4-8DCF-DA22B64DAF6D}">
      <dgm:prSet/>
      <dgm:spPr/>
      <dgm:t>
        <a:bodyPr/>
        <a:lstStyle/>
        <a:p>
          <a:endParaRPr lang="en-GB"/>
        </a:p>
      </dgm:t>
    </dgm:pt>
    <dgm:pt modelId="{FBC64F03-D5E0-4034-8BE0-B86468E55A54}" type="sibTrans" cxnId="{D14DAAA9-D65E-4FB4-8DCF-DA22B64DAF6D}">
      <dgm:prSet/>
      <dgm:spPr/>
      <dgm:t>
        <a:bodyPr/>
        <a:lstStyle/>
        <a:p>
          <a:endParaRPr lang="en-GB"/>
        </a:p>
      </dgm:t>
    </dgm:pt>
    <dgm:pt modelId="{0C6640F9-3EDF-4CEB-A435-776D8D7F371C}">
      <dgm:prSet phldrT="[Text]" custT="1"/>
      <dgm:spPr/>
      <dgm:t>
        <a:bodyPr/>
        <a:lstStyle/>
        <a:p>
          <a:r>
            <a:rPr lang="en-GB" sz="2200" dirty="0" smtClean="0">
              <a:solidFill>
                <a:schemeClr val="tx1"/>
              </a:solidFill>
            </a:rPr>
            <a:t>Diversity Inclusivity</a:t>
          </a:r>
          <a:endParaRPr lang="en-GB" sz="2200" dirty="0">
            <a:solidFill>
              <a:schemeClr val="tx1"/>
            </a:solidFill>
          </a:endParaRPr>
        </a:p>
      </dgm:t>
    </dgm:pt>
    <dgm:pt modelId="{F7E389E3-47A1-454B-AD6D-FE73A0CCB684}" type="parTrans" cxnId="{49C4B821-87EB-4B19-A09D-2EEBDFB1AE09}">
      <dgm:prSet/>
      <dgm:spPr/>
      <dgm:t>
        <a:bodyPr/>
        <a:lstStyle/>
        <a:p>
          <a:endParaRPr lang="en-GB"/>
        </a:p>
      </dgm:t>
    </dgm:pt>
    <dgm:pt modelId="{9414F695-4AEA-4C2C-B04C-635F64AC27DF}" type="sibTrans" cxnId="{49C4B821-87EB-4B19-A09D-2EEBDFB1AE09}">
      <dgm:prSet/>
      <dgm:spPr/>
      <dgm:t>
        <a:bodyPr/>
        <a:lstStyle/>
        <a:p>
          <a:endParaRPr lang="en-GB"/>
        </a:p>
      </dgm:t>
    </dgm:pt>
    <dgm:pt modelId="{85B21D17-5D5F-4749-9848-82F965132FA3}" type="pres">
      <dgm:prSet presAssocID="{C1F222CE-974E-4AA9-9FE1-C6C293956B64}" presName="Name0" presStyleCnt="0">
        <dgm:presLayoutVars>
          <dgm:chMax val="7"/>
          <dgm:resizeHandles val="exact"/>
        </dgm:presLayoutVars>
      </dgm:prSet>
      <dgm:spPr/>
      <dgm:t>
        <a:bodyPr/>
        <a:lstStyle/>
        <a:p>
          <a:endParaRPr lang="en-GB"/>
        </a:p>
      </dgm:t>
    </dgm:pt>
    <dgm:pt modelId="{4C187B46-36BB-42AE-985E-73E1504C2EF1}" type="pres">
      <dgm:prSet presAssocID="{C1F222CE-974E-4AA9-9FE1-C6C293956B64}" presName="comp1" presStyleCnt="0"/>
      <dgm:spPr/>
      <dgm:t>
        <a:bodyPr/>
        <a:lstStyle/>
        <a:p>
          <a:endParaRPr lang="en-GB"/>
        </a:p>
      </dgm:t>
    </dgm:pt>
    <dgm:pt modelId="{3A2B78CD-C68C-4BD4-AD61-39BDA21F1AAD}" type="pres">
      <dgm:prSet presAssocID="{C1F222CE-974E-4AA9-9FE1-C6C293956B64}" presName="circle1" presStyleLbl="node1" presStyleIdx="0" presStyleCnt="3"/>
      <dgm:spPr/>
      <dgm:t>
        <a:bodyPr/>
        <a:lstStyle/>
        <a:p>
          <a:endParaRPr lang="en-GB"/>
        </a:p>
      </dgm:t>
    </dgm:pt>
    <dgm:pt modelId="{4D4A5D24-29C9-4542-8F6C-6EC87C7151E5}" type="pres">
      <dgm:prSet presAssocID="{C1F222CE-974E-4AA9-9FE1-C6C293956B64}" presName="c1text" presStyleLbl="node1" presStyleIdx="0" presStyleCnt="3">
        <dgm:presLayoutVars>
          <dgm:bulletEnabled val="1"/>
        </dgm:presLayoutVars>
      </dgm:prSet>
      <dgm:spPr/>
      <dgm:t>
        <a:bodyPr/>
        <a:lstStyle/>
        <a:p>
          <a:endParaRPr lang="en-GB"/>
        </a:p>
      </dgm:t>
    </dgm:pt>
    <dgm:pt modelId="{F92BCB3D-B4DC-4654-A601-573D7DCBB6C1}" type="pres">
      <dgm:prSet presAssocID="{C1F222CE-974E-4AA9-9FE1-C6C293956B64}" presName="comp2" presStyleCnt="0"/>
      <dgm:spPr/>
      <dgm:t>
        <a:bodyPr/>
        <a:lstStyle/>
        <a:p>
          <a:endParaRPr lang="en-GB"/>
        </a:p>
      </dgm:t>
    </dgm:pt>
    <dgm:pt modelId="{F1567444-27AE-4C29-8E24-43919FDD3AFC}" type="pres">
      <dgm:prSet presAssocID="{C1F222CE-974E-4AA9-9FE1-C6C293956B64}" presName="circle2" presStyleLbl="node1" presStyleIdx="1" presStyleCnt="3"/>
      <dgm:spPr/>
      <dgm:t>
        <a:bodyPr/>
        <a:lstStyle/>
        <a:p>
          <a:endParaRPr lang="en-GB"/>
        </a:p>
      </dgm:t>
    </dgm:pt>
    <dgm:pt modelId="{6D9F36D8-CFF0-47DE-AF9D-A130BE941164}" type="pres">
      <dgm:prSet presAssocID="{C1F222CE-974E-4AA9-9FE1-C6C293956B64}" presName="c2text" presStyleLbl="node1" presStyleIdx="1" presStyleCnt="3">
        <dgm:presLayoutVars>
          <dgm:bulletEnabled val="1"/>
        </dgm:presLayoutVars>
      </dgm:prSet>
      <dgm:spPr/>
      <dgm:t>
        <a:bodyPr/>
        <a:lstStyle/>
        <a:p>
          <a:endParaRPr lang="en-GB"/>
        </a:p>
      </dgm:t>
    </dgm:pt>
    <dgm:pt modelId="{A985343A-6581-424D-B1B3-8B9D6BBA7E51}" type="pres">
      <dgm:prSet presAssocID="{C1F222CE-974E-4AA9-9FE1-C6C293956B64}" presName="comp3" presStyleCnt="0"/>
      <dgm:spPr/>
      <dgm:t>
        <a:bodyPr/>
        <a:lstStyle/>
        <a:p>
          <a:endParaRPr lang="en-GB"/>
        </a:p>
      </dgm:t>
    </dgm:pt>
    <dgm:pt modelId="{DD87A270-EB91-416A-BD67-0EF01A3D22BF}" type="pres">
      <dgm:prSet presAssocID="{C1F222CE-974E-4AA9-9FE1-C6C293956B64}" presName="circle3" presStyleLbl="node1" presStyleIdx="2" presStyleCnt="3"/>
      <dgm:spPr/>
      <dgm:t>
        <a:bodyPr/>
        <a:lstStyle/>
        <a:p>
          <a:endParaRPr lang="en-GB"/>
        </a:p>
      </dgm:t>
    </dgm:pt>
    <dgm:pt modelId="{013E3AB1-0BE6-4998-8AD6-9515111A45C1}" type="pres">
      <dgm:prSet presAssocID="{C1F222CE-974E-4AA9-9FE1-C6C293956B64}" presName="c3text" presStyleLbl="node1" presStyleIdx="2" presStyleCnt="3">
        <dgm:presLayoutVars>
          <dgm:bulletEnabled val="1"/>
        </dgm:presLayoutVars>
      </dgm:prSet>
      <dgm:spPr/>
      <dgm:t>
        <a:bodyPr/>
        <a:lstStyle/>
        <a:p>
          <a:endParaRPr lang="en-GB"/>
        </a:p>
      </dgm:t>
    </dgm:pt>
  </dgm:ptLst>
  <dgm:cxnLst>
    <dgm:cxn modelId="{B7625D36-3AEE-40FC-AE72-7B5623B20626}" type="presOf" srcId="{E434FC89-CE41-4EB0-83A3-263BC965C95F}" destId="{3A2B78CD-C68C-4BD4-AD61-39BDA21F1AAD}" srcOrd="0" destOrd="0" presId="urn:microsoft.com/office/officeart/2005/8/layout/venn2"/>
    <dgm:cxn modelId="{F61CA6D3-8E7F-47D0-B9A2-5A5AAA7530C5}" type="presOf" srcId="{1B299B57-6526-4152-884E-A5C54D5B0D6E}" destId="{DD87A270-EB91-416A-BD67-0EF01A3D22BF}" srcOrd="0" destOrd="0" presId="urn:microsoft.com/office/officeart/2005/8/layout/venn2"/>
    <dgm:cxn modelId="{EED689CF-0F01-4AA5-B1B7-65BC6155B479}" srcId="{C1F222CE-974E-4AA9-9FE1-C6C293956B64}" destId="{1B299B57-6526-4152-884E-A5C54D5B0D6E}" srcOrd="2" destOrd="0" parTransId="{267FC740-FAE2-4042-BC1C-EFFE9A3E0815}" sibTransId="{C3FD1291-9628-420B-9392-8DA2500417DF}"/>
    <dgm:cxn modelId="{7F9654FA-C343-43AA-8CE2-DBFEA2D9EB30}" type="presOf" srcId="{0C6640F9-3EDF-4CEB-A435-776D8D7F371C}" destId="{6D9F36D8-CFF0-47DE-AF9D-A130BE941164}" srcOrd="1" destOrd="0" presId="urn:microsoft.com/office/officeart/2005/8/layout/venn2"/>
    <dgm:cxn modelId="{40934823-4E3F-4E89-B746-051959FD4B72}" type="presOf" srcId="{E434FC89-CE41-4EB0-83A3-263BC965C95F}" destId="{4D4A5D24-29C9-4542-8F6C-6EC87C7151E5}" srcOrd="1" destOrd="0" presId="urn:microsoft.com/office/officeart/2005/8/layout/venn2"/>
    <dgm:cxn modelId="{D14DAAA9-D65E-4FB4-8DCF-DA22B64DAF6D}" srcId="{C1F222CE-974E-4AA9-9FE1-C6C293956B64}" destId="{E434FC89-CE41-4EB0-83A3-263BC965C95F}" srcOrd="0" destOrd="0" parTransId="{AE85178B-22BC-45E3-AC4C-2023D48B6EAD}" sibTransId="{FBC64F03-D5E0-4034-8BE0-B86468E55A54}"/>
    <dgm:cxn modelId="{2716A4DD-9AD1-43C2-A254-93C36A0BC51E}" type="presOf" srcId="{0C6640F9-3EDF-4CEB-A435-776D8D7F371C}" destId="{F1567444-27AE-4C29-8E24-43919FDD3AFC}" srcOrd="0" destOrd="0" presId="urn:microsoft.com/office/officeart/2005/8/layout/venn2"/>
    <dgm:cxn modelId="{CC6B8AD5-0C80-43CA-A502-00419B733799}" type="presOf" srcId="{1B299B57-6526-4152-884E-A5C54D5B0D6E}" destId="{013E3AB1-0BE6-4998-8AD6-9515111A45C1}" srcOrd="1" destOrd="0" presId="urn:microsoft.com/office/officeart/2005/8/layout/venn2"/>
    <dgm:cxn modelId="{9982B91B-249E-4C1A-B603-66B8CAE46B10}" type="presOf" srcId="{C1F222CE-974E-4AA9-9FE1-C6C293956B64}" destId="{85B21D17-5D5F-4749-9848-82F965132FA3}" srcOrd="0" destOrd="0" presId="urn:microsoft.com/office/officeart/2005/8/layout/venn2"/>
    <dgm:cxn modelId="{49C4B821-87EB-4B19-A09D-2EEBDFB1AE09}" srcId="{C1F222CE-974E-4AA9-9FE1-C6C293956B64}" destId="{0C6640F9-3EDF-4CEB-A435-776D8D7F371C}" srcOrd="1" destOrd="0" parTransId="{F7E389E3-47A1-454B-AD6D-FE73A0CCB684}" sibTransId="{9414F695-4AEA-4C2C-B04C-635F64AC27DF}"/>
    <dgm:cxn modelId="{83605A7B-1E4B-4534-A7A6-A9B2B6C2B9D9}" type="presParOf" srcId="{85B21D17-5D5F-4749-9848-82F965132FA3}" destId="{4C187B46-36BB-42AE-985E-73E1504C2EF1}" srcOrd="0" destOrd="0" presId="urn:microsoft.com/office/officeart/2005/8/layout/venn2"/>
    <dgm:cxn modelId="{A9343B4C-8915-4138-80AA-951705AABDCA}" type="presParOf" srcId="{4C187B46-36BB-42AE-985E-73E1504C2EF1}" destId="{3A2B78CD-C68C-4BD4-AD61-39BDA21F1AAD}" srcOrd="0" destOrd="0" presId="urn:microsoft.com/office/officeart/2005/8/layout/venn2"/>
    <dgm:cxn modelId="{9B539527-58E8-48E2-99BB-DBC60DAFD3E5}" type="presParOf" srcId="{4C187B46-36BB-42AE-985E-73E1504C2EF1}" destId="{4D4A5D24-29C9-4542-8F6C-6EC87C7151E5}" srcOrd="1" destOrd="0" presId="urn:microsoft.com/office/officeart/2005/8/layout/venn2"/>
    <dgm:cxn modelId="{01F58F2B-B867-4CF0-ACE8-493087724374}" type="presParOf" srcId="{85B21D17-5D5F-4749-9848-82F965132FA3}" destId="{F92BCB3D-B4DC-4654-A601-573D7DCBB6C1}" srcOrd="1" destOrd="0" presId="urn:microsoft.com/office/officeart/2005/8/layout/venn2"/>
    <dgm:cxn modelId="{F1ECF479-0F0E-4286-93C0-D6094F35906A}" type="presParOf" srcId="{F92BCB3D-B4DC-4654-A601-573D7DCBB6C1}" destId="{F1567444-27AE-4C29-8E24-43919FDD3AFC}" srcOrd="0" destOrd="0" presId="urn:microsoft.com/office/officeart/2005/8/layout/venn2"/>
    <dgm:cxn modelId="{7A6C81F1-594D-44FB-B100-423B83E06AD1}" type="presParOf" srcId="{F92BCB3D-B4DC-4654-A601-573D7DCBB6C1}" destId="{6D9F36D8-CFF0-47DE-AF9D-A130BE941164}" srcOrd="1" destOrd="0" presId="urn:microsoft.com/office/officeart/2005/8/layout/venn2"/>
    <dgm:cxn modelId="{0C6AA508-C008-4474-A9E6-FF9B2AF0E89C}" type="presParOf" srcId="{85B21D17-5D5F-4749-9848-82F965132FA3}" destId="{A985343A-6581-424D-B1B3-8B9D6BBA7E51}" srcOrd="2" destOrd="0" presId="urn:microsoft.com/office/officeart/2005/8/layout/venn2"/>
    <dgm:cxn modelId="{D4E27473-72D0-4A97-A033-BFB0389FB725}" type="presParOf" srcId="{A985343A-6581-424D-B1B3-8B9D6BBA7E51}" destId="{DD87A270-EB91-416A-BD67-0EF01A3D22BF}" srcOrd="0" destOrd="0" presId="urn:microsoft.com/office/officeart/2005/8/layout/venn2"/>
    <dgm:cxn modelId="{5FC4FF05-07BB-4C90-8121-C679DB59A3F1}" type="presParOf" srcId="{A985343A-6581-424D-B1B3-8B9D6BBA7E51}" destId="{013E3AB1-0BE6-4998-8AD6-9515111A45C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0E93C0-75BA-46D7-BDED-FDAD6BA2146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206D20BB-1745-4C12-A8D3-13A98360FA6C}">
      <dgm:prSet phldrT="[Text]" custT="1"/>
      <dgm:spPr/>
      <dgm:t>
        <a:bodyPr/>
        <a:lstStyle/>
        <a:p>
          <a:r>
            <a:rPr lang="en-GB" sz="3200" dirty="0" smtClean="0"/>
            <a:t>Legalities</a:t>
          </a:r>
          <a:endParaRPr lang="en-GB" sz="3200" dirty="0"/>
        </a:p>
      </dgm:t>
    </dgm:pt>
    <dgm:pt modelId="{E662D2B6-3864-447A-92CC-054C6C682FE0}" type="parTrans" cxnId="{125AF07D-40A2-40EB-B3AD-92691958DF1F}">
      <dgm:prSet/>
      <dgm:spPr/>
      <dgm:t>
        <a:bodyPr/>
        <a:lstStyle/>
        <a:p>
          <a:endParaRPr lang="en-GB"/>
        </a:p>
      </dgm:t>
    </dgm:pt>
    <dgm:pt modelId="{FF8C0B62-E55D-46D9-96F9-46041D36CBB5}" type="sibTrans" cxnId="{125AF07D-40A2-40EB-B3AD-92691958DF1F}">
      <dgm:prSet/>
      <dgm:spPr/>
      <dgm:t>
        <a:bodyPr/>
        <a:lstStyle/>
        <a:p>
          <a:endParaRPr lang="en-GB"/>
        </a:p>
      </dgm:t>
    </dgm:pt>
    <dgm:pt modelId="{14C0641C-422D-4361-8583-395BD1CBAE96}">
      <dgm:prSet phldrT="[Text]"/>
      <dgm:spPr/>
      <dgm:t>
        <a:bodyPr/>
        <a:lstStyle/>
        <a:p>
          <a:r>
            <a:rPr lang="en-GB" dirty="0" smtClean="0"/>
            <a:t>Eliminate discrimination etc.</a:t>
          </a:r>
          <a:endParaRPr lang="en-GB" dirty="0"/>
        </a:p>
      </dgm:t>
    </dgm:pt>
    <dgm:pt modelId="{2E17DC28-9517-45AC-ACFD-05FF231B4688}" type="parTrans" cxnId="{F5855A22-E8F0-4AD7-A994-461EBBEFE45F}">
      <dgm:prSet/>
      <dgm:spPr/>
      <dgm:t>
        <a:bodyPr/>
        <a:lstStyle/>
        <a:p>
          <a:endParaRPr lang="en-GB"/>
        </a:p>
      </dgm:t>
    </dgm:pt>
    <dgm:pt modelId="{E0ECD788-ECCF-4FC4-BABF-6E99FEDFD9C8}" type="sibTrans" cxnId="{F5855A22-E8F0-4AD7-A994-461EBBEFE45F}">
      <dgm:prSet/>
      <dgm:spPr/>
      <dgm:t>
        <a:bodyPr/>
        <a:lstStyle/>
        <a:p>
          <a:endParaRPr lang="en-GB"/>
        </a:p>
      </dgm:t>
    </dgm:pt>
    <dgm:pt modelId="{011222F9-36C0-499F-AE4E-043CACEC1270}">
      <dgm:prSet phldrT="[Text]"/>
      <dgm:spPr/>
      <dgm:t>
        <a:bodyPr/>
        <a:lstStyle/>
        <a:p>
          <a:r>
            <a:rPr lang="en-GB" dirty="0" smtClean="0"/>
            <a:t>Advance equality of opportunity </a:t>
          </a:r>
          <a:endParaRPr lang="en-GB" dirty="0"/>
        </a:p>
      </dgm:t>
    </dgm:pt>
    <dgm:pt modelId="{C916E96D-90F5-47C3-B6D6-66C1DFF49146}" type="parTrans" cxnId="{960A9817-E6A4-4ABD-AC09-CB65D852B660}">
      <dgm:prSet/>
      <dgm:spPr/>
      <dgm:t>
        <a:bodyPr/>
        <a:lstStyle/>
        <a:p>
          <a:endParaRPr lang="en-GB"/>
        </a:p>
      </dgm:t>
    </dgm:pt>
    <dgm:pt modelId="{48BEB10F-89FF-4398-A877-4CD8BC7AA91F}" type="sibTrans" cxnId="{960A9817-E6A4-4ABD-AC09-CB65D852B660}">
      <dgm:prSet/>
      <dgm:spPr/>
      <dgm:t>
        <a:bodyPr/>
        <a:lstStyle/>
        <a:p>
          <a:endParaRPr lang="en-GB"/>
        </a:p>
      </dgm:t>
    </dgm:pt>
    <dgm:pt modelId="{300A55BB-BE34-403B-9FD6-2B589D9EF813}">
      <dgm:prSet phldrT="[Text]" custT="1"/>
      <dgm:spPr/>
      <dgm:t>
        <a:bodyPr/>
        <a:lstStyle/>
        <a:p>
          <a:r>
            <a:rPr lang="en-GB" sz="3200" dirty="0" smtClean="0"/>
            <a:t>Retention and Success</a:t>
          </a:r>
          <a:endParaRPr lang="en-GB" sz="3200" dirty="0"/>
        </a:p>
      </dgm:t>
    </dgm:pt>
    <dgm:pt modelId="{65759DE9-C124-41CE-9257-501769B0554F}" type="parTrans" cxnId="{3D28B3A8-553A-4038-9DA6-EC3A775939FA}">
      <dgm:prSet/>
      <dgm:spPr/>
      <dgm:t>
        <a:bodyPr/>
        <a:lstStyle/>
        <a:p>
          <a:endParaRPr lang="en-GB"/>
        </a:p>
      </dgm:t>
    </dgm:pt>
    <dgm:pt modelId="{1A146E88-1F34-4A9C-8718-FBD7E5BF50BE}" type="sibTrans" cxnId="{3D28B3A8-553A-4038-9DA6-EC3A775939FA}">
      <dgm:prSet/>
      <dgm:spPr/>
      <dgm:t>
        <a:bodyPr/>
        <a:lstStyle/>
        <a:p>
          <a:endParaRPr lang="en-GB"/>
        </a:p>
      </dgm:t>
    </dgm:pt>
    <dgm:pt modelId="{1AFB52B0-6056-413D-8CF4-40674509141D}">
      <dgm:prSet phldrT="[Text]"/>
      <dgm:spPr/>
      <dgm:t>
        <a:bodyPr/>
        <a:lstStyle/>
        <a:p>
          <a:r>
            <a:rPr lang="en-GB" dirty="0" smtClean="0"/>
            <a:t>Attainment Gaps</a:t>
          </a:r>
          <a:endParaRPr lang="en-GB" dirty="0"/>
        </a:p>
      </dgm:t>
    </dgm:pt>
    <dgm:pt modelId="{E5610E22-2F57-4B38-8718-DFCDE27E7C89}" type="parTrans" cxnId="{BCCC7BDE-45FE-46D7-9934-F90242430435}">
      <dgm:prSet/>
      <dgm:spPr/>
      <dgm:t>
        <a:bodyPr/>
        <a:lstStyle/>
        <a:p>
          <a:endParaRPr lang="en-GB"/>
        </a:p>
      </dgm:t>
    </dgm:pt>
    <dgm:pt modelId="{EC865D4E-9B03-42FD-8C82-100BEB86AB61}" type="sibTrans" cxnId="{BCCC7BDE-45FE-46D7-9934-F90242430435}">
      <dgm:prSet/>
      <dgm:spPr/>
      <dgm:t>
        <a:bodyPr/>
        <a:lstStyle/>
        <a:p>
          <a:endParaRPr lang="en-GB"/>
        </a:p>
      </dgm:t>
    </dgm:pt>
    <dgm:pt modelId="{384EBC5B-5C34-423E-B574-F63D8DB34FD6}">
      <dgm:prSet phldrT="[Text]" custT="1"/>
      <dgm:spPr/>
      <dgm:t>
        <a:bodyPr/>
        <a:lstStyle/>
        <a:p>
          <a:r>
            <a:rPr lang="en-GB" sz="3200" dirty="0" smtClean="0"/>
            <a:t>Graduate Attributes</a:t>
          </a:r>
          <a:endParaRPr lang="en-GB" sz="3200" dirty="0"/>
        </a:p>
      </dgm:t>
    </dgm:pt>
    <dgm:pt modelId="{111C62FC-058E-41F3-9756-83CBAA940FA4}" type="parTrans" cxnId="{516F246D-3AE0-4379-B25D-CA37FA9DFD29}">
      <dgm:prSet/>
      <dgm:spPr/>
      <dgm:t>
        <a:bodyPr/>
        <a:lstStyle/>
        <a:p>
          <a:endParaRPr lang="en-GB"/>
        </a:p>
      </dgm:t>
    </dgm:pt>
    <dgm:pt modelId="{27E3DCF9-8950-4754-9C51-A3761DCF042C}" type="sibTrans" cxnId="{516F246D-3AE0-4379-B25D-CA37FA9DFD29}">
      <dgm:prSet/>
      <dgm:spPr/>
      <dgm:t>
        <a:bodyPr/>
        <a:lstStyle/>
        <a:p>
          <a:endParaRPr lang="en-GB"/>
        </a:p>
      </dgm:t>
    </dgm:pt>
    <dgm:pt modelId="{92FC5BD7-07C6-49EE-9AED-FD0347253ABF}">
      <dgm:prSet phldrT="[Text]"/>
      <dgm:spPr/>
      <dgm:t>
        <a:bodyPr/>
        <a:lstStyle/>
        <a:p>
          <a:r>
            <a:rPr lang="en-GB" dirty="0" smtClean="0"/>
            <a:t>Enquiry and Lifelong Learning</a:t>
          </a:r>
          <a:endParaRPr lang="en-GB" dirty="0"/>
        </a:p>
      </dgm:t>
    </dgm:pt>
    <dgm:pt modelId="{8C204BC4-4846-44E6-A315-CF10CFCEFE3F}" type="parTrans" cxnId="{0A53C7EA-5F25-4600-86B6-E287B565E233}">
      <dgm:prSet/>
      <dgm:spPr/>
      <dgm:t>
        <a:bodyPr/>
        <a:lstStyle/>
        <a:p>
          <a:endParaRPr lang="en-GB"/>
        </a:p>
      </dgm:t>
    </dgm:pt>
    <dgm:pt modelId="{9FB60F63-4647-4DE1-88C9-C8873FC22267}" type="sibTrans" cxnId="{0A53C7EA-5F25-4600-86B6-E287B565E233}">
      <dgm:prSet/>
      <dgm:spPr/>
      <dgm:t>
        <a:bodyPr/>
        <a:lstStyle/>
        <a:p>
          <a:endParaRPr lang="en-GB"/>
        </a:p>
      </dgm:t>
    </dgm:pt>
    <dgm:pt modelId="{B5C9CDAF-7E51-4DA3-9B45-20AAFAD4F3A8}">
      <dgm:prSet phldrT="[Text]"/>
      <dgm:spPr/>
      <dgm:t>
        <a:bodyPr/>
        <a:lstStyle/>
        <a:p>
          <a:r>
            <a:rPr lang="en-GB" dirty="0" smtClean="0"/>
            <a:t>Aspiration and Personal Development</a:t>
          </a:r>
          <a:endParaRPr lang="en-GB" dirty="0"/>
        </a:p>
      </dgm:t>
    </dgm:pt>
    <dgm:pt modelId="{E6BB7F5D-8D32-44EA-A203-CD8ACEF39DD2}" type="parTrans" cxnId="{D1ACA7C4-0221-4DFE-9EED-61C06A46FD4D}">
      <dgm:prSet/>
      <dgm:spPr/>
      <dgm:t>
        <a:bodyPr/>
        <a:lstStyle/>
        <a:p>
          <a:endParaRPr lang="en-GB"/>
        </a:p>
      </dgm:t>
    </dgm:pt>
    <dgm:pt modelId="{2A86E06A-83B4-4FD2-B889-3F23B50EDBE7}" type="sibTrans" cxnId="{D1ACA7C4-0221-4DFE-9EED-61C06A46FD4D}">
      <dgm:prSet/>
      <dgm:spPr/>
      <dgm:t>
        <a:bodyPr/>
        <a:lstStyle/>
        <a:p>
          <a:endParaRPr lang="en-GB"/>
        </a:p>
      </dgm:t>
    </dgm:pt>
    <dgm:pt modelId="{9578F337-D7D2-4116-A4AA-4FB54E1A5ACB}">
      <dgm:prSet phldrT="[Text]"/>
      <dgm:spPr/>
      <dgm:t>
        <a:bodyPr/>
        <a:lstStyle/>
        <a:p>
          <a:r>
            <a:rPr lang="en-GB" dirty="0" smtClean="0"/>
            <a:t>Foster good relations </a:t>
          </a:r>
          <a:endParaRPr lang="en-GB" dirty="0"/>
        </a:p>
      </dgm:t>
    </dgm:pt>
    <dgm:pt modelId="{F561E074-641A-41B9-941E-CD4550899464}" type="parTrans" cxnId="{E7F4B9CB-EA9D-464A-9942-932EC0A1B787}">
      <dgm:prSet/>
      <dgm:spPr/>
      <dgm:t>
        <a:bodyPr/>
        <a:lstStyle/>
        <a:p>
          <a:endParaRPr lang="en-GB"/>
        </a:p>
      </dgm:t>
    </dgm:pt>
    <dgm:pt modelId="{28D20B1A-6D1F-458C-8CE5-DC9ACE594388}" type="sibTrans" cxnId="{E7F4B9CB-EA9D-464A-9942-932EC0A1B787}">
      <dgm:prSet/>
      <dgm:spPr/>
      <dgm:t>
        <a:bodyPr/>
        <a:lstStyle/>
        <a:p>
          <a:endParaRPr lang="en-GB"/>
        </a:p>
      </dgm:t>
    </dgm:pt>
    <dgm:pt modelId="{B3D50267-3018-46D7-BE8D-2B4457F03DAD}">
      <dgm:prSet phldrT="[Text]"/>
      <dgm:spPr/>
      <dgm:t>
        <a:bodyPr/>
        <a:lstStyle/>
        <a:p>
          <a:r>
            <a:rPr lang="en-GB" dirty="0" smtClean="0"/>
            <a:t>Outlook and Engagement</a:t>
          </a:r>
          <a:endParaRPr lang="en-GB" dirty="0"/>
        </a:p>
      </dgm:t>
    </dgm:pt>
    <dgm:pt modelId="{C5DFE803-C6C0-4A25-A53D-4586BC1F36C0}" type="parTrans" cxnId="{AB1AD533-C615-48B3-AED1-5AC5DFF0B8AC}">
      <dgm:prSet/>
      <dgm:spPr/>
      <dgm:t>
        <a:bodyPr/>
        <a:lstStyle/>
        <a:p>
          <a:endParaRPr lang="en-GB"/>
        </a:p>
      </dgm:t>
    </dgm:pt>
    <dgm:pt modelId="{ECAF2AFF-979C-40E6-B0E5-983EFD257347}" type="sibTrans" cxnId="{AB1AD533-C615-48B3-AED1-5AC5DFF0B8AC}">
      <dgm:prSet/>
      <dgm:spPr/>
      <dgm:t>
        <a:bodyPr/>
        <a:lstStyle/>
        <a:p>
          <a:endParaRPr lang="en-GB"/>
        </a:p>
      </dgm:t>
    </dgm:pt>
    <dgm:pt modelId="{282C1810-D3DF-4DEF-A4D1-28F57B29F309}">
      <dgm:prSet phldrT="[Text]"/>
      <dgm:spPr/>
      <dgm:t>
        <a:bodyPr/>
        <a:lstStyle/>
        <a:p>
          <a:r>
            <a:rPr lang="en-GB" dirty="0" smtClean="0"/>
            <a:t>Retention</a:t>
          </a:r>
          <a:endParaRPr lang="en-GB" dirty="0"/>
        </a:p>
      </dgm:t>
    </dgm:pt>
    <dgm:pt modelId="{2001CDD7-0F0B-4A95-9590-90B5F789E24B}" type="parTrans" cxnId="{65855573-5402-4F48-AB62-6BFEF2B50BB6}">
      <dgm:prSet/>
      <dgm:spPr/>
      <dgm:t>
        <a:bodyPr/>
        <a:lstStyle/>
        <a:p>
          <a:endParaRPr lang="en-GB"/>
        </a:p>
      </dgm:t>
    </dgm:pt>
    <dgm:pt modelId="{DF223E85-3FCA-45E4-9FBC-23AA423FBA18}" type="sibTrans" cxnId="{65855573-5402-4F48-AB62-6BFEF2B50BB6}">
      <dgm:prSet/>
      <dgm:spPr/>
      <dgm:t>
        <a:bodyPr/>
        <a:lstStyle/>
        <a:p>
          <a:endParaRPr lang="en-GB"/>
        </a:p>
      </dgm:t>
    </dgm:pt>
    <dgm:pt modelId="{A459A3E5-1B2A-4FFB-9E13-214FD6DB6084}">
      <dgm:prSet phldrT="[Text]"/>
      <dgm:spPr/>
      <dgm:t>
        <a:bodyPr/>
        <a:lstStyle/>
        <a:p>
          <a:r>
            <a:rPr lang="en-GB" dirty="0" smtClean="0"/>
            <a:t>Student Satisfaction</a:t>
          </a:r>
          <a:endParaRPr lang="en-GB" dirty="0"/>
        </a:p>
      </dgm:t>
    </dgm:pt>
    <dgm:pt modelId="{5AA24276-F0AB-4302-AD79-3B229D1F8D72}" type="parTrans" cxnId="{C2E0D8AE-165C-439D-956F-017DE6822436}">
      <dgm:prSet/>
      <dgm:spPr/>
      <dgm:t>
        <a:bodyPr/>
        <a:lstStyle/>
        <a:p>
          <a:endParaRPr lang="en-GB"/>
        </a:p>
      </dgm:t>
    </dgm:pt>
    <dgm:pt modelId="{9CCD9552-ECE2-4FDE-88F2-11A115C005D5}" type="sibTrans" cxnId="{C2E0D8AE-165C-439D-956F-017DE6822436}">
      <dgm:prSet/>
      <dgm:spPr/>
      <dgm:t>
        <a:bodyPr/>
        <a:lstStyle/>
        <a:p>
          <a:endParaRPr lang="en-GB"/>
        </a:p>
      </dgm:t>
    </dgm:pt>
    <dgm:pt modelId="{AF795D8A-9161-4143-BAEA-ED48CD3FBE9C}" type="pres">
      <dgm:prSet presAssocID="{080E93C0-75BA-46D7-BDED-FDAD6BA21462}" presName="Name0" presStyleCnt="0">
        <dgm:presLayoutVars>
          <dgm:dir/>
          <dgm:animLvl val="lvl"/>
          <dgm:resizeHandles val="exact"/>
        </dgm:presLayoutVars>
      </dgm:prSet>
      <dgm:spPr/>
      <dgm:t>
        <a:bodyPr/>
        <a:lstStyle/>
        <a:p>
          <a:endParaRPr lang="en-GB"/>
        </a:p>
      </dgm:t>
    </dgm:pt>
    <dgm:pt modelId="{4588701F-71BD-4766-A3C3-5F09F9F04027}" type="pres">
      <dgm:prSet presAssocID="{206D20BB-1745-4C12-A8D3-13A98360FA6C}" presName="composite" presStyleCnt="0"/>
      <dgm:spPr/>
    </dgm:pt>
    <dgm:pt modelId="{9E398ABB-E756-458C-838B-16762A4F03CF}" type="pres">
      <dgm:prSet presAssocID="{206D20BB-1745-4C12-A8D3-13A98360FA6C}" presName="parTx" presStyleLbl="alignNode1" presStyleIdx="0" presStyleCnt="3">
        <dgm:presLayoutVars>
          <dgm:chMax val="0"/>
          <dgm:chPref val="0"/>
          <dgm:bulletEnabled val="1"/>
        </dgm:presLayoutVars>
      </dgm:prSet>
      <dgm:spPr/>
      <dgm:t>
        <a:bodyPr/>
        <a:lstStyle/>
        <a:p>
          <a:endParaRPr lang="en-GB"/>
        </a:p>
      </dgm:t>
    </dgm:pt>
    <dgm:pt modelId="{8D742984-DDFE-4159-9E84-6874AB19B2A7}" type="pres">
      <dgm:prSet presAssocID="{206D20BB-1745-4C12-A8D3-13A98360FA6C}" presName="desTx" presStyleLbl="alignAccFollowNode1" presStyleIdx="0" presStyleCnt="3">
        <dgm:presLayoutVars>
          <dgm:bulletEnabled val="1"/>
        </dgm:presLayoutVars>
      </dgm:prSet>
      <dgm:spPr/>
      <dgm:t>
        <a:bodyPr/>
        <a:lstStyle/>
        <a:p>
          <a:endParaRPr lang="en-GB"/>
        </a:p>
      </dgm:t>
    </dgm:pt>
    <dgm:pt modelId="{E1D32CC2-7A3D-4AF9-98D4-8B087A65751B}" type="pres">
      <dgm:prSet presAssocID="{FF8C0B62-E55D-46D9-96F9-46041D36CBB5}" presName="space" presStyleCnt="0"/>
      <dgm:spPr/>
    </dgm:pt>
    <dgm:pt modelId="{2AF0C178-01D1-4AA0-9391-0287D57DB7B0}" type="pres">
      <dgm:prSet presAssocID="{300A55BB-BE34-403B-9FD6-2B589D9EF813}" presName="composite" presStyleCnt="0"/>
      <dgm:spPr/>
    </dgm:pt>
    <dgm:pt modelId="{1875112D-4C71-40B1-90A6-D71F6299031F}" type="pres">
      <dgm:prSet presAssocID="{300A55BB-BE34-403B-9FD6-2B589D9EF813}" presName="parTx" presStyleLbl="alignNode1" presStyleIdx="1" presStyleCnt="3">
        <dgm:presLayoutVars>
          <dgm:chMax val="0"/>
          <dgm:chPref val="0"/>
          <dgm:bulletEnabled val="1"/>
        </dgm:presLayoutVars>
      </dgm:prSet>
      <dgm:spPr/>
      <dgm:t>
        <a:bodyPr/>
        <a:lstStyle/>
        <a:p>
          <a:endParaRPr lang="en-GB"/>
        </a:p>
      </dgm:t>
    </dgm:pt>
    <dgm:pt modelId="{7E314770-291E-462E-BE4B-560AA2231911}" type="pres">
      <dgm:prSet presAssocID="{300A55BB-BE34-403B-9FD6-2B589D9EF813}" presName="desTx" presStyleLbl="alignAccFollowNode1" presStyleIdx="1" presStyleCnt="3">
        <dgm:presLayoutVars>
          <dgm:bulletEnabled val="1"/>
        </dgm:presLayoutVars>
      </dgm:prSet>
      <dgm:spPr/>
      <dgm:t>
        <a:bodyPr/>
        <a:lstStyle/>
        <a:p>
          <a:endParaRPr lang="en-GB"/>
        </a:p>
      </dgm:t>
    </dgm:pt>
    <dgm:pt modelId="{78DA9046-7F50-4CCC-8563-686C3E1D153B}" type="pres">
      <dgm:prSet presAssocID="{1A146E88-1F34-4A9C-8718-FBD7E5BF50BE}" presName="space" presStyleCnt="0"/>
      <dgm:spPr/>
    </dgm:pt>
    <dgm:pt modelId="{9303C12A-1920-483E-A10F-3527111FFBF0}" type="pres">
      <dgm:prSet presAssocID="{384EBC5B-5C34-423E-B574-F63D8DB34FD6}" presName="composite" presStyleCnt="0"/>
      <dgm:spPr/>
    </dgm:pt>
    <dgm:pt modelId="{BF98ABD8-0D9E-44AA-AA15-E1197937D5AF}" type="pres">
      <dgm:prSet presAssocID="{384EBC5B-5C34-423E-B574-F63D8DB34FD6}" presName="parTx" presStyleLbl="alignNode1" presStyleIdx="2" presStyleCnt="3">
        <dgm:presLayoutVars>
          <dgm:chMax val="0"/>
          <dgm:chPref val="0"/>
          <dgm:bulletEnabled val="1"/>
        </dgm:presLayoutVars>
      </dgm:prSet>
      <dgm:spPr/>
      <dgm:t>
        <a:bodyPr/>
        <a:lstStyle/>
        <a:p>
          <a:endParaRPr lang="en-GB"/>
        </a:p>
      </dgm:t>
    </dgm:pt>
    <dgm:pt modelId="{A2FB5BFC-D6D5-4717-A030-8A7ABE1708B7}" type="pres">
      <dgm:prSet presAssocID="{384EBC5B-5C34-423E-B574-F63D8DB34FD6}" presName="desTx" presStyleLbl="alignAccFollowNode1" presStyleIdx="2" presStyleCnt="3">
        <dgm:presLayoutVars>
          <dgm:bulletEnabled val="1"/>
        </dgm:presLayoutVars>
      </dgm:prSet>
      <dgm:spPr/>
      <dgm:t>
        <a:bodyPr/>
        <a:lstStyle/>
        <a:p>
          <a:endParaRPr lang="en-GB"/>
        </a:p>
      </dgm:t>
    </dgm:pt>
  </dgm:ptLst>
  <dgm:cxnLst>
    <dgm:cxn modelId="{BCCC7BDE-45FE-46D7-9934-F90242430435}" srcId="{300A55BB-BE34-403B-9FD6-2B589D9EF813}" destId="{1AFB52B0-6056-413D-8CF4-40674509141D}" srcOrd="1" destOrd="0" parTransId="{E5610E22-2F57-4B38-8718-DFCDE27E7C89}" sibTransId="{EC865D4E-9B03-42FD-8C82-100BEB86AB61}"/>
    <dgm:cxn modelId="{81278D34-6AC3-42BD-95F7-E09AE71E9859}" type="presOf" srcId="{B5C9CDAF-7E51-4DA3-9B45-20AAFAD4F3A8}" destId="{A2FB5BFC-D6D5-4717-A030-8A7ABE1708B7}" srcOrd="0" destOrd="1" presId="urn:microsoft.com/office/officeart/2005/8/layout/hList1"/>
    <dgm:cxn modelId="{F86501E4-7B8A-4E05-A4D9-7FB34AD0F8E9}" type="presOf" srcId="{A459A3E5-1B2A-4FFB-9E13-214FD6DB6084}" destId="{7E314770-291E-462E-BE4B-560AA2231911}" srcOrd="0" destOrd="2" presId="urn:microsoft.com/office/officeart/2005/8/layout/hList1"/>
    <dgm:cxn modelId="{D63C29A5-32D5-43DA-A286-FA6B1EFEA392}" type="presOf" srcId="{384EBC5B-5C34-423E-B574-F63D8DB34FD6}" destId="{BF98ABD8-0D9E-44AA-AA15-E1197937D5AF}" srcOrd="0" destOrd="0" presId="urn:microsoft.com/office/officeart/2005/8/layout/hList1"/>
    <dgm:cxn modelId="{802C03AC-FB63-4C01-BC4D-C6E15C0EA76B}" type="presOf" srcId="{1AFB52B0-6056-413D-8CF4-40674509141D}" destId="{7E314770-291E-462E-BE4B-560AA2231911}" srcOrd="0" destOrd="1" presId="urn:microsoft.com/office/officeart/2005/8/layout/hList1"/>
    <dgm:cxn modelId="{7339AEC1-7E17-483E-BE93-1BB43D159D05}" type="presOf" srcId="{282C1810-D3DF-4DEF-A4D1-28F57B29F309}" destId="{7E314770-291E-462E-BE4B-560AA2231911}" srcOrd="0" destOrd="0" presId="urn:microsoft.com/office/officeart/2005/8/layout/hList1"/>
    <dgm:cxn modelId="{2AF4B493-EED6-4BA7-AB66-DADBB240307D}" type="presOf" srcId="{206D20BB-1745-4C12-A8D3-13A98360FA6C}" destId="{9E398ABB-E756-458C-838B-16762A4F03CF}" srcOrd="0" destOrd="0" presId="urn:microsoft.com/office/officeart/2005/8/layout/hList1"/>
    <dgm:cxn modelId="{516F246D-3AE0-4379-B25D-CA37FA9DFD29}" srcId="{080E93C0-75BA-46D7-BDED-FDAD6BA21462}" destId="{384EBC5B-5C34-423E-B574-F63D8DB34FD6}" srcOrd="2" destOrd="0" parTransId="{111C62FC-058E-41F3-9756-83CBAA940FA4}" sibTransId="{27E3DCF9-8950-4754-9C51-A3761DCF042C}"/>
    <dgm:cxn modelId="{D1ACA7C4-0221-4DFE-9EED-61C06A46FD4D}" srcId="{384EBC5B-5C34-423E-B574-F63D8DB34FD6}" destId="{B5C9CDAF-7E51-4DA3-9B45-20AAFAD4F3A8}" srcOrd="1" destOrd="0" parTransId="{E6BB7F5D-8D32-44EA-A203-CD8ACEF39DD2}" sibTransId="{2A86E06A-83B4-4FD2-B889-3F23B50EDBE7}"/>
    <dgm:cxn modelId="{AB1AD533-C615-48B3-AED1-5AC5DFF0B8AC}" srcId="{384EBC5B-5C34-423E-B574-F63D8DB34FD6}" destId="{B3D50267-3018-46D7-BE8D-2B4457F03DAD}" srcOrd="2" destOrd="0" parTransId="{C5DFE803-C6C0-4A25-A53D-4586BC1F36C0}" sibTransId="{ECAF2AFF-979C-40E6-B0E5-983EFD257347}"/>
    <dgm:cxn modelId="{C2E0D8AE-165C-439D-956F-017DE6822436}" srcId="{300A55BB-BE34-403B-9FD6-2B589D9EF813}" destId="{A459A3E5-1B2A-4FFB-9E13-214FD6DB6084}" srcOrd="2" destOrd="0" parTransId="{5AA24276-F0AB-4302-AD79-3B229D1F8D72}" sibTransId="{9CCD9552-ECE2-4FDE-88F2-11A115C005D5}"/>
    <dgm:cxn modelId="{125AF07D-40A2-40EB-B3AD-92691958DF1F}" srcId="{080E93C0-75BA-46D7-BDED-FDAD6BA21462}" destId="{206D20BB-1745-4C12-A8D3-13A98360FA6C}" srcOrd="0" destOrd="0" parTransId="{E662D2B6-3864-447A-92CC-054C6C682FE0}" sibTransId="{FF8C0B62-E55D-46D9-96F9-46041D36CBB5}"/>
    <dgm:cxn modelId="{57A5C5F3-C219-4F7A-9C5B-6FAB414878E9}" type="presOf" srcId="{B3D50267-3018-46D7-BE8D-2B4457F03DAD}" destId="{A2FB5BFC-D6D5-4717-A030-8A7ABE1708B7}" srcOrd="0" destOrd="2" presId="urn:microsoft.com/office/officeart/2005/8/layout/hList1"/>
    <dgm:cxn modelId="{E82930E0-8F3D-4D47-A3CB-329198A59DCD}" type="presOf" srcId="{300A55BB-BE34-403B-9FD6-2B589D9EF813}" destId="{1875112D-4C71-40B1-90A6-D71F6299031F}" srcOrd="0" destOrd="0" presId="urn:microsoft.com/office/officeart/2005/8/layout/hList1"/>
    <dgm:cxn modelId="{4FE092C7-4BDE-4AFE-916B-E3C7F7EFC463}" type="presOf" srcId="{9578F337-D7D2-4116-A4AA-4FB54E1A5ACB}" destId="{8D742984-DDFE-4159-9E84-6874AB19B2A7}" srcOrd="0" destOrd="2" presId="urn:microsoft.com/office/officeart/2005/8/layout/hList1"/>
    <dgm:cxn modelId="{D060ECA1-2BA4-4DA8-AC3C-7AE29D6D9415}" type="presOf" srcId="{011222F9-36C0-499F-AE4E-043CACEC1270}" destId="{8D742984-DDFE-4159-9E84-6874AB19B2A7}" srcOrd="0" destOrd="1" presId="urn:microsoft.com/office/officeart/2005/8/layout/hList1"/>
    <dgm:cxn modelId="{960A9817-E6A4-4ABD-AC09-CB65D852B660}" srcId="{206D20BB-1745-4C12-A8D3-13A98360FA6C}" destId="{011222F9-36C0-499F-AE4E-043CACEC1270}" srcOrd="1" destOrd="0" parTransId="{C916E96D-90F5-47C3-B6D6-66C1DFF49146}" sibTransId="{48BEB10F-89FF-4398-A877-4CD8BC7AA91F}"/>
    <dgm:cxn modelId="{F5855A22-E8F0-4AD7-A994-461EBBEFE45F}" srcId="{206D20BB-1745-4C12-A8D3-13A98360FA6C}" destId="{14C0641C-422D-4361-8583-395BD1CBAE96}" srcOrd="0" destOrd="0" parTransId="{2E17DC28-9517-45AC-ACFD-05FF231B4688}" sibTransId="{E0ECD788-ECCF-4FC4-BABF-6E99FEDFD9C8}"/>
    <dgm:cxn modelId="{5472E770-0834-463F-A189-FA3CD6EBF704}" type="presOf" srcId="{92FC5BD7-07C6-49EE-9AED-FD0347253ABF}" destId="{A2FB5BFC-D6D5-4717-A030-8A7ABE1708B7}" srcOrd="0" destOrd="0" presId="urn:microsoft.com/office/officeart/2005/8/layout/hList1"/>
    <dgm:cxn modelId="{65855573-5402-4F48-AB62-6BFEF2B50BB6}" srcId="{300A55BB-BE34-403B-9FD6-2B589D9EF813}" destId="{282C1810-D3DF-4DEF-A4D1-28F57B29F309}" srcOrd="0" destOrd="0" parTransId="{2001CDD7-0F0B-4A95-9590-90B5F789E24B}" sibTransId="{DF223E85-3FCA-45E4-9FBC-23AA423FBA18}"/>
    <dgm:cxn modelId="{E98A5B0B-2D9E-4B11-941A-436AD8134A65}" type="presOf" srcId="{080E93C0-75BA-46D7-BDED-FDAD6BA21462}" destId="{AF795D8A-9161-4143-BAEA-ED48CD3FBE9C}" srcOrd="0" destOrd="0" presId="urn:microsoft.com/office/officeart/2005/8/layout/hList1"/>
    <dgm:cxn modelId="{3D28B3A8-553A-4038-9DA6-EC3A775939FA}" srcId="{080E93C0-75BA-46D7-BDED-FDAD6BA21462}" destId="{300A55BB-BE34-403B-9FD6-2B589D9EF813}" srcOrd="1" destOrd="0" parTransId="{65759DE9-C124-41CE-9257-501769B0554F}" sibTransId="{1A146E88-1F34-4A9C-8718-FBD7E5BF50BE}"/>
    <dgm:cxn modelId="{0A53C7EA-5F25-4600-86B6-E287B565E233}" srcId="{384EBC5B-5C34-423E-B574-F63D8DB34FD6}" destId="{92FC5BD7-07C6-49EE-9AED-FD0347253ABF}" srcOrd="0" destOrd="0" parTransId="{8C204BC4-4846-44E6-A315-CF10CFCEFE3F}" sibTransId="{9FB60F63-4647-4DE1-88C9-C8873FC22267}"/>
    <dgm:cxn modelId="{0AD6F2F1-EC85-4617-8D16-6694A62E2E81}" type="presOf" srcId="{14C0641C-422D-4361-8583-395BD1CBAE96}" destId="{8D742984-DDFE-4159-9E84-6874AB19B2A7}" srcOrd="0" destOrd="0" presId="urn:microsoft.com/office/officeart/2005/8/layout/hList1"/>
    <dgm:cxn modelId="{E7F4B9CB-EA9D-464A-9942-932EC0A1B787}" srcId="{206D20BB-1745-4C12-A8D3-13A98360FA6C}" destId="{9578F337-D7D2-4116-A4AA-4FB54E1A5ACB}" srcOrd="2" destOrd="0" parTransId="{F561E074-641A-41B9-941E-CD4550899464}" sibTransId="{28D20B1A-6D1F-458C-8CE5-DC9ACE594388}"/>
    <dgm:cxn modelId="{0B9B10D4-1D4C-4D07-90B6-2C98BC67FB9B}" type="presParOf" srcId="{AF795D8A-9161-4143-BAEA-ED48CD3FBE9C}" destId="{4588701F-71BD-4766-A3C3-5F09F9F04027}" srcOrd="0" destOrd="0" presId="urn:microsoft.com/office/officeart/2005/8/layout/hList1"/>
    <dgm:cxn modelId="{F23C69EA-911E-45A6-869C-3005ADDD052A}" type="presParOf" srcId="{4588701F-71BD-4766-A3C3-5F09F9F04027}" destId="{9E398ABB-E756-458C-838B-16762A4F03CF}" srcOrd="0" destOrd="0" presId="urn:microsoft.com/office/officeart/2005/8/layout/hList1"/>
    <dgm:cxn modelId="{22FF1B06-BBDE-40F6-AD81-04DD48DB7902}" type="presParOf" srcId="{4588701F-71BD-4766-A3C3-5F09F9F04027}" destId="{8D742984-DDFE-4159-9E84-6874AB19B2A7}" srcOrd="1" destOrd="0" presId="urn:microsoft.com/office/officeart/2005/8/layout/hList1"/>
    <dgm:cxn modelId="{D85A7E1F-1A1B-457B-AE16-EC59B7863D22}" type="presParOf" srcId="{AF795D8A-9161-4143-BAEA-ED48CD3FBE9C}" destId="{E1D32CC2-7A3D-4AF9-98D4-8B087A65751B}" srcOrd="1" destOrd="0" presId="urn:microsoft.com/office/officeart/2005/8/layout/hList1"/>
    <dgm:cxn modelId="{AA943FE5-CCF1-48F3-98DB-790FCEF3DD61}" type="presParOf" srcId="{AF795D8A-9161-4143-BAEA-ED48CD3FBE9C}" destId="{2AF0C178-01D1-4AA0-9391-0287D57DB7B0}" srcOrd="2" destOrd="0" presId="urn:microsoft.com/office/officeart/2005/8/layout/hList1"/>
    <dgm:cxn modelId="{8D2E6DB0-D75F-4E8D-9E1D-C9B9FC285951}" type="presParOf" srcId="{2AF0C178-01D1-4AA0-9391-0287D57DB7B0}" destId="{1875112D-4C71-40B1-90A6-D71F6299031F}" srcOrd="0" destOrd="0" presId="urn:microsoft.com/office/officeart/2005/8/layout/hList1"/>
    <dgm:cxn modelId="{EEA3A477-D311-4189-8102-1C51353A92E5}" type="presParOf" srcId="{2AF0C178-01D1-4AA0-9391-0287D57DB7B0}" destId="{7E314770-291E-462E-BE4B-560AA2231911}" srcOrd="1" destOrd="0" presId="urn:microsoft.com/office/officeart/2005/8/layout/hList1"/>
    <dgm:cxn modelId="{0981EDDA-FAF1-4A46-BEB1-40ACBE43BCA1}" type="presParOf" srcId="{AF795D8A-9161-4143-BAEA-ED48CD3FBE9C}" destId="{78DA9046-7F50-4CCC-8563-686C3E1D153B}" srcOrd="3" destOrd="0" presId="urn:microsoft.com/office/officeart/2005/8/layout/hList1"/>
    <dgm:cxn modelId="{66B285B1-624D-4F85-A141-C60244E53801}" type="presParOf" srcId="{AF795D8A-9161-4143-BAEA-ED48CD3FBE9C}" destId="{9303C12A-1920-483E-A10F-3527111FFBF0}" srcOrd="4" destOrd="0" presId="urn:microsoft.com/office/officeart/2005/8/layout/hList1"/>
    <dgm:cxn modelId="{1BDFE774-D1A8-4857-BB35-2753AAE117C2}" type="presParOf" srcId="{9303C12A-1920-483E-A10F-3527111FFBF0}" destId="{BF98ABD8-0D9E-44AA-AA15-E1197937D5AF}" srcOrd="0" destOrd="0" presId="urn:microsoft.com/office/officeart/2005/8/layout/hList1"/>
    <dgm:cxn modelId="{A9C6E49F-F314-4D6B-96F4-4368099E7219}" type="presParOf" srcId="{9303C12A-1920-483E-A10F-3527111FFBF0}" destId="{A2FB5BFC-D6D5-4717-A030-8A7ABE1708B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071523-5EE1-467D-B963-AC4CD5A9198D}" type="datetimeFigureOut">
              <a:rPr lang="en-GB" smtClean="0"/>
              <a:t>25/02/2015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F39A74-AE52-4F55-8E0E-6B279D7F337E}" type="slidenum">
              <a:rPr lang="en-GB" smtClean="0"/>
              <a:t>‹#›</a:t>
            </a:fld>
            <a:endParaRPr lang="en-GB" dirty="0"/>
          </a:p>
        </p:txBody>
      </p:sp>
    </p:spTree>
    <p:extLst>
      <p:ext uri="{BB962C8B-B14F-4D97-AF65-F5344CB8AC3E}">
        <p14:creationId xmlns:p14="http://schemas.microsoft.com/office/powerpoint/2010/main" val="2140216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96D4E-7342-46B2-8DEA-47763D1F3D8F}" type="datetimeFigureOut">
              <a:rPr lang="en-GB" smtClean="0"/>
              <a:pPr/>
              <a:t>25/02/2015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05F93-41C4-4C5F-B43A-2DA846724964}" type="slidenum">
              <a:rPr lang="en-GB" smtClean="0"/>
              <a:pPr/>
              <a:t>‹#›</a:t>
            </a:fld>
            <a:endParaRPr lang="en-GB" dirty="0"/>
          </a:p>
        </p:txBody>
      </p:sp>
    </p:spTree>
    <p:extLst>
      <p:ext uri="{BB962C8B-B14F-4D97-AF65-F5344CB8AC3E}">
        <p14:creationId xmlns:p14="http://schemas.microsoft.com/office/powerpoint/2010/main" val="369735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1</a:t>
            </a:fld>
            <a:endParaRPr lang="en-GB" dirty="0"/>
          </a:p>
        </p:txBody>
      </p:sp>
    </p:spTree>
    <p:extLst>
      <p:ext uri="{BB962C8B-B14F-4D97-AF65-F5344CB8AC3E}">
        <p14:creationId xmlns:p14="http://schemas.microsoft.com/office/powerpoint/2010/main" val="25730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Agenda</a:t>
            </a:r>
          </a:p>
          <a:p>
            <a:r>
              <a:rPr lang="en-GB" dirty="0" smtClean="0"/>
              <a:t>13.00-13.30         Registration and light lunch</a:t>
            </a:r>
          </a:p>
          <a:p>
            <a:r>
              <a:rPr lang="en-GB" dirty="0" smtClean="0"/>
              <a:t>13.30-13.50         Welcome and introductions</a:t>
            </a:r>
          </a:p>
          <a:p>
            <a:r>
              <a:rPr lang="en-GB" dirty="0" smtClean="0"/>
              <a:t>13.50-14.30         The Frameworks</a:t>
            </a:r>
          </a:p>
          <a:p>
            <a:r>
              <a:rPr lang="en-GB" dirty="0" smtClean="0"/>
              <a:t>14.30-15.15         Identifying the Issues</a:t>
            </a:r>
          </a:p>
          <a:p>
            <a:r>
              <a:rPr lang="en-GB" dirty="0" smtClean="0"/>
              <a:t>15.15-15.30         Comfort break  </a:t>
            </a:r>
          </a:p>
          <a:p>
            <a:r>
              <a:rPr lang="en-GB" dirty="0" smtClean="0"/>
              <a:t>15.30-16.15         Searching for solutions</a:t>
            </a:r>
          </a:p>
          <a:p>
            <a:r>
              <a:rPr lang="en-GB" dirty="0" smtClean="0"/>
              <a:t>16.15-16.30         Moving forward</a:t>
            </a:r>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2</a:t>
            </a:fld>
            <a:endParaRPr lang="en-GB" dirty="0"/>
          </a:p>
        </p:txBody>
      </p:sp>
    </p:spTree>
    <p:extLst>
      <p:ext uri="{BB962C8B-B14F-4D97-AF65-F5344CB8AC3E}">
        <p14:creationId xmlns:p14="http://schemas.microsoft.com/office/powerpoint/2010/main" val="242266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a:spcAft>
                <a:spcPts val="600"/>
              </a:spcAft>
              <a:buFont typeface="Arial" pitchFamily="34" charset="0"/>
              <a:buNone/>
            </a:pPr>
            <a:r>
              <a:rPr lang="en-GB" sz="1200" b="1" kern="0" baseline="0" dirty="0" smtClean="0"/>
              <a:t>Introductions</a:t>
            </a:r>
          </a:p>
          <a:p>
            <a:pPr marL="0" indent="0">
              <a:spcAft>
                <a:spcPts val="600"/>
              </a:spcAft>
            </a:pPr>
            <a:r>
              <a:rPr lang="en-GB" kern="0" dirty="0" smtClean="0"/>
              <a:t>Presenters</a:t>
            </a:r>
          </a:p>
          <a:p>
            <a:pPr marL="342900" indent="-342900">
              <a:spcAft>
                <a:spcPts val="600"/>
              </a:spcAft>
              <a:buFont typeface="Arial" pitchFamily="34" charset="0"/>
              <a:buChar char="•"/>
            </a:pPr>
            <a:r>
              <a:rPr lang="en-GB" kern="0" dirty="0" smtClean="0"/>
              <a:t>Stephanie Millar, sparqs</a:t>
            </a:r>
          </a:p>
          <a:p>
            <a:pPr marL="342900" indent="-342900">
              <a:spcAft>
                <a:spcPts val="600"/>
              </a:spcAft>
              <a:buFont typeface="Arial" pitchFamily="34" charset="0"/>
              <a:buChar char="•"/>
            </a:pPr>
            <a:r>
              <a:rPr lang="en-GB" kern="0" dirty="0" smtClean="0"/>
              <a:t>Pauline Hanesworth, HEA</a:t>
            </a:r>
          </a:p>
          <a:p>
            <a:pPr marL="342900" indent="-342900">
              <a:spcAft>
                <a:spcPts val="600"/>
              </a:spcAft>
              <a:buFont typeface="Arial" pitchFamily="34" charset="0"/>
              <a:buChar char="•"/>
            </a:pPr>
            <a:endParaRPr lang="en-GB" kern="0" dirty="0" smtClean="0"/>
          </a:p>
          <a:p>
            <a:pPr marL="0" indent="0">
              <a:spcAft>
                <a:spcPts val="600"/>
              </a:spcAft>
            </a:pPr>
            <a:r>
              <a:rPr lang="en-GB" kern="0" dirty="0" smtClean="0"/>
              <a:t>Facilitators / Observers</a:t>
            </a:r>
          </a:p>
          <a:p>
            <a:pPr marL="342900" indent="-342900">
              <a:spcAft>
                <a:spcPts val="600"/>
              </a:spcAft>
              <a:buFont typeface="Arial" pitchFamily="34" charset="0"/>
              <a:buChar char="•"/>
            </a:pPr>
            <a:r>
              <a:rPr lang="en-GB" kern="0" dirty="0" smtClean="0"/>
              <a:t>Anne-Marie Doherty, sparqs</a:t>
            </a:r>
          </a:p>
          <a:p>
            <a:pPr marL="342900" indent="-342900">
              <a:spcAft>
                <a:spcPts val="600"/>
              </a:spcAft>
              <a:buFont typeface="Arial" pitchFamily="34" charset="0"/>
              <a:buChar char="•"/>
            </a:pPr>
            <a:r>
              <a:rPr lang="en-GB" kern="0" dirty="0" smtClean="0"/>
              <a:t>Sarah Turnbull, HEA</a:t>
            </a:r>
          </a:p>
          <a:p>
            <a:pPr marL="342900" indent="-342900">
              <a:spcAft>
                <a:spcPts val="600"/>
              </a:spcAft>
              <a:buFont typeface="Arial" pitchFamily="34" charset="0"/>
              <a:buChar char="•"/>
            </a:pPr>
            <a:endParaRPr lang="en-GB" kern="0" dirty="0"/>
          </a:p>
          <a:p>
            <a:pPr>
              <a:spcAft>
                <a:spcPts val="600"/>
              </a:spcAft>
            </a:pPr>
            <a:r>
              <a:rPr lang="en-GB" kern="0" dirty="0" smtClean="0"/>
              <a:t>On your tables, please:</a:t>
            </a:r>
          </a:p>
          <a:p>
            <a:pPr marL="171450" indent="-171450">
              <a:spcAft>
                <a:spcPts val="600"/>
              </a:spcAft>
              <a:buFont typeface="Arial" panose="020B0604020202020204" pitchFamily="34" charset="0"/>
              <a:buChar char="•"/>
            </a:pPr>
            <a:r>
              <a:rPr lang="en-GB" kern="0" dirty="0" smtClean="0"/>
              <a:t>Introduce yourselves to each other;</a:t>
            </a:r>
          </a:p>
          <a:p>
            <a:pPr marL="171450" indent="-171450">
              <a:spcAft>
                <a:spcPts val="600"/>
              </a:spcAft>
              <a:buFont typeface="Arial" panose="020B0604020202020204" pitchFamily="34" charset="0"/>
              <a:buChar char="•"/>
            </a:pPr>
            <a:r>
              <a:rPr lang="en-GB" kern="0" dirty="0" smtClean="0"/>
              <a:t>Discuss what you hope to get out of today.</a:t>
            </a:r>
            <a:endParaRPr lang="en-GB" kern="0"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3</a:t>
            </a:fld>
            <a:endParaRPr lang="en-GB" dirty="0"/>
          </a:p>
        </p:txBody>
      </p:sp>
    </p:spTree>
    <p:extLst>
      <p:ext uri="{BB962C8B-B14F-4D97-AF65-F5344CB8AC3E}">
        <p14:creationId xmlns:p14="http://schemas.microsoft.com/office/powerpoint/2010/main" val="424167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Frameworks: Embedding Equality and Diversity in the Curriculum (EEDC)</a:t>
            </a:r>
          </a:p>
          <a:p>
            <a:endParaRPr lang="en-GB" dirty="0"/>
          </a:p>
          <a:p>
            <a:r>
              <a:rPr lang="en-US" dirty="0" smtClean="0"/>
              <a:t>The </a:t>
            </a:r>
            <a:r>
              <a:rPr lang="en-US" dirty="0"/>
              <a:t>eight areas that the project is concerned about:</a:t>
            </a:r>
          </a:p>
          <a:p>
            <a:r>
              <a:rPr lang="en-US" dirty="0"/>
              <a:t>- Institutional Management and Co-ordination;</a:t>
            </a:r>
          </a:p>
          <a:p>
            <a:r>
              <a:rPr lang="en-US" dirty="0"/>
              <a:t>- Inclusive Policies and Procedures;</a:t>
            </a:r>
          </a:p>
          <a:p>
            <a:r>
              <a:rPr lang="en-US" dirty="0"/>
              <a:t>- Curriculum Design;</a:t>
            </a:r>
          </a:p>
          <a:p>
            <a:r>
              <a:rPr lang="en-US" dirty="0"/>
              <a:t>- Curriculum Delivery;</a:t>
            </a:r>
          </a:p>
          <a:p>
            <a:r>
              <a:rPr lang="en-US" dirty="0"/>
              <a:t>- Assessment and Feedback;</a:t>
            </a:r>
          </a:p>
          <a:p>
            <a:r>
              <a:rPr lang="en-US" dirty="0"/>
              <a:t>- Student Engagement;</a:t>
            </a:r>
          </a:p>
          <a:p>
            <a:r>
              <a:rPr lang="en-US" dirty="0"/>
              <a:t>- Staff Engagement;</a:t>
            </a:r>
          </a:p>
          <a:p>
            <a:r>
              <a:rPr lang="en-US" dirty="0"/>
              <a:t>- Learning Resources, Sites and Environment.</a:t>
            </a:r>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14</a:t>
            </a:fld>
            <a:endParaRPr lang="en-GB" dirty="0"/>
          </a:p>
        </p:txBody>
      </p:sp>
    </p:spTree>
    <p:extLst>
      <p:ext uri="{BB962C8B-B14F-4D97-AF65-F5344CB8AC3E}">
        <p14:creationId xmlns:p14="http://schemas.microsoft.com/office/powerpoint/2010/main" val="340114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Embedding Equality and Diversity in the Curriculum – What</a:t>
            </a:r>
          </a:p>
          <a:p>
            <a:pPr marL="171450" indent="-171450">
              <a:buFontTx/>
              <a:buChar char="-"/>
            </a:pPr>
            <a:r>
              <a:rPr lang="en-GB" dirty="0" smtClean="0"/>
              <a:t>Inclusivity: Belonging, Engagement and Ability;</a:t>
            </a:r>
          </a:p>
          <a:p>
            <a:pPr marL="171450" indent="-171450">
              <a:buFontTx/>
              <a:buChar char="-"/>
            </a:pPr>
            <a:r>
              <a:rPr lang="en-GB" dirty="0" smtClean="0"/>
              <a:t>Diversity</a:t>
            </a:r>
            <a:r>
              <a:rPr lang="en-GB" baseline="0" dirty="0" smtClean="0"/>
              <a:t> Inclusivity: Exposure and Understanding</a:t>
            </a:r>
          </a:p>
          <a:p>
            <a:pPr marL="171450" indent="-171450">
              <a:buFontTx/>
              <a:buChar char="-"/>
            </a:pPr>
            <a:r>
              <a:rPr lang="en-GB" baseline="0" dirty="0" smtClean="0"/>
              <a:t>Diversity Competence: Interactivity; Self-reflection</a:t>
            </a:r>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15</a:t>
            </a:fld>
            <a:endParaRPr lang="en-GB" dirty="0"/>
          </a:p>
        </p:txBody>
      </p:sp>
    </p:spTree>
    <p:extLst>
      <p:ext uri="{BB962C8B-B14F-4D97-AF65-F5344CB8AC3E}">
        <p14:creationId xmlns:p14="http://schemas.microsoft.com/office/powerpoint/2010/main" val="222603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Embedding Equality and Diversity in the Curriculum</a:t>
            </a:r>
            <a:r>
              <a:rPr lang="en-GB" b="1" baseline="0" dirty="0" smtClean="0"/>
              <a:t> – Why</a:t>
            </a:r>
          </a:p>
          <a:p>
            <a:pPr marL="171450" indent="-171450">
              <a:buFontTx/>
              <a:buChar char="-"/>
            </a:pPr>
            <a:r>
              <a:rPr lang="en-GB" baseline="0" dirty="0" smtClean="0"/>
              <a:t>Legalities</a:t>
            </a:r>
          </a:p>
          <a:p>
            <a:pPr lvl="0"/>
            <a:r>
              <a:rPr lang="en-GB" dirty="0" smtClean="0"/>
              <a:t>Eliminate discrimination etc.</a:t>
            </a:r>
          </a:p>
          <a:p>
            <a:pPr lvl="0"/>
            <a:r>
              <a:rPr lang="en-GB" dirty="0" smtClean="0"/>
              <a:t>Advance equality of opportunity </a:t>
            </a:r>
          </a:p>
          <a:p>
            <a:pPr lvl="0"/>
            <a:r>
              <a:rPr lang="en-GB" dirty="0" smtClean="0"/>
              <a:t>Foster good relations </a:t>
            </a:r>
          </a:p>
          <a:p>
            <a:pPr marL="457200" lvl="1" indent="0">
              <a:buFontTx/>
              <a:buNone/>
            </a:pPr>
            <a:endParaRPr lang="en-GB" baseline="0" dirty="0" smtClean="0"/>
          </a:p>
          <a:p>
            <a:pPr marL="171450" indent="-171450">
              <a:buFontTx/>
              <a:buChar char="-"/>
            </a:pPr>
            <a:r>
              <a:rPr lang="en-GB" baseline="0" dirty="0" smtClean="0"/>
              <a:t>Retention and Success</a:t>
            </a:r>
          </a:p>
          <a:p>
            <a:pPr lvl="0"/>
            <a:r>
              <a:rPr lang="en-GB" dirty="0" smtClean="0"/>
              <a:t>Retention</a:t>
            </a:r>
          </a:p>
          <a:p>
            <a:pPr lvl="0"/>
            <a:r>
              <a:rPr lang="en-GB" dirty="0" smtClean="0"/>
              <a:t>Attainment Gaps</a:t>
            </a:r>
          </a:p>
          <a:p>
            <a:pPr lvl="0"/>
            <a:r>
              <a:rPr lang="en-GB" dirty="0" smtClean="0"/>
              <a:t>Student Satisfaction</a:t>
            </a:r>
          </a:p>
          <a:p>
            <a:pPr marL="0" indent="0">
              <a:buFontTx/>
              <a:buNone/>
            </a:pPr>
            <a:endParaRPr lang="en-GB" baseline="0" dirty="0" smtClean="0"/>
          </a:p>
          <a:p>
            <a:pPr marL="171450" indent="-171450">
              <a:buFontTx/>
              <a:buChar char="-"/>
            </a:pPr>
            <a:r>
              <a:rPr lang="en-GB" baseline="0" dirty="0" smtClean="0"/>
              <a:t>Graduate Attributes</a:t>
            </a:r>
          </a:p>
          <a:p>
            <a:pPr lvl="0"/>
            <a:r>
              <a:rPr lang="en-GB" dirty="0" smtClean="0"/>
              <a:t>Enquiry and Lifelong Learning</a:t>
            </a:r>
          </a:p>
          <a:p>
            <a:pPr lvl="0"/>
            <a:r>
              <a:rPr lang="en-GB" dirty="0" smtClean="0"/>
              <a:t>Aspiration and Personal Development</a:t>
            </a:r>
          </a:p>
          <a:p>
            <a:pPr lvl="0"/>
            <a:r>
              <a:rPr lang="en-GB" dirty="0" smtClean="0"/>
              <a:t>Outlook and Engagement</a:t>
            </a:r>
          </a:p>
        </p:txBody>
      </p:sp>
      <p:sp>
        <p:nvSpPr>
          <p:cNvPr id="4" name="Slide Number Placeholder 3"/>
          <p:cNvSpPr>
            <a:spLocks noGrp="1"/>
          </p:cNvSpPr>
          <p:nvPr>
            <p:ph type="sldNum" sz="quarter" idx="10"/>
          </p:nvPr>
        </p:nvSpPr>
        <p:spPr/>
        <p:txBody>
          <a:bodyPr/>
          <a:lstStyle/>
          <a:p>
            <a:fld id="{EFF05F93-41C4-4C5F-B43A-2DA846724964}" type="slidenum">
              <a:rPr lang="en-GB" smtClean="0"/>
              <a:pPr/>
              <a:t>16</a:t>
            </a:fld>
            <a:endParaRPr lang="en-GB" dirty="0"/>
          </a:p>
        </p:txBody>
      </p:sp>
    </p:spTree>
    <p:extLst>
      <p:ext uri="{BB962C8B-B14F-4D97-AF65-F5344CB8AC3E}">
        <p14:creationId xmlns:p14="http://schemas.microsoft.com/office/powerpoint/2010/main" val="228943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343400"/>
            <a:ext cx="6264696" cy="4405064"/>
          </a:xfrm>
        </p:spPr>
        <p:txBody>
          <a:bodyPr>
            <a:normAutofit fontScale="92500" lnSpcReduction="20000"/>
          </a:bodyPr>
          <a:lstStyle/>
          <a:p>
            <a:r>
              <a:rPr lang="en-GB" b="1" baseline="0" dirty="0" smtClean="0"/>
              <a:t>Embedding Equality and Diversity in the Curriculum – How</a:t>
            </a:r>
          </a:p>
          <a:p>
            <a:endParaRPr lang="en-GB" b="1" dirty="0" smtClean="0"/>
          </a:p>
          <a:p>
            <a:r>
              <a:rPr lang="en-GB" b="1" dirty="0" smtClean="0"/>
              <a:t>Belonging </a:t>
            </a:r>
            <a:r>
              <a:rPr lang="en-GB" b="1" dirty="0"/>
              <a:t>and Engagement</a:t>
            </a:r>
          </a:p>
          <a:p>
            <a:r>
              <a:rPr lang="en-GB" dirty="0"/>
              <a:t>The creation of environments (physical and virtual) and learning experiences in which all students can feel like they belong, in which they are not made to feel isolated and excluded, in which they all have the opportunity to be engaged, and which, to some extent, are shaped by those students acting as partners.</a:t>
            </a:r>
          </a:p>
          <a:p>
            <a:r>
              <a:rPr lang="en-GB" dirty="0"/>
              <a:t> </a:t>
            </a:r>
          </a:p>
          <a:p>
            <a:r>
              <a:rPr lang="en-GB" dirty="0"/>
              <a:t> </a:t>
            </a:r>
          </a:p>
          <a:p>
            <a:r>
              <a:rPr lang="en-GB" b="1" dirty="0"/>
              <a:t>Ability</a:t>
            </a:r>
          </a:p>
          <a:p>
            <a:r>
              <a:rPr lang="en-GB" dirty="0"/>
              <a:t>The creation of environments (physical and virtual) and learning experiences in which all students are given the opportunity to reach their potential and in which no student is automatically disadvantaged by teaching practices and curricula.</a:t>
            </a:r>
          </a:p>
          <a:p>
            <a:r>
              <a:rPr lang="en-GB" dirty="0"/>
              <a:t> </a:t>
            </a:r>
          </a:p>
          <a:p>
            <a:r>
              <a:rPr lang="en-GB" dirty="0"/>
              <a:t> </a:t>
            </a:r>
          </a:p>
          <a:p>
            <a:r>
              <a:rPr lang="en-GB" b="1" dirty="0"/>
              <a:t>Interactivity</a:t>
            </a:r>
          </a:p>
          <a:p>
            <a:r>
              <a:rPr lang="en-GB" dirty="0"/>
              <a:t>The creation of environments (physical and virtual) and learning experiences in which students of different backgrounds, groups and identities are given the opportunity to interact with each other in a collaborative and collegial space so as to learn from each other and so as to increase their understandings of their own out groups.</a:t>
            </a:r>
          </a:p>
          <a:p>
            <a:r>
              <a:rPr lang="en-GB" dirty="0"/>
              <a:t> </a:t>
            </a:r>
          </a:p>
          <a:p>
            <a:r>
              <a:rPr lang="en-GB" dirty="0"/>
              <a:t> </a:t>
            </a:r>
          </a:p>
          <a:p>
            <a:r>
              <a:rPr lang="en-GB" b="1" dirty="0"/>
              <a:t>Knowledge and Exposure</a:t>
            </a:r>
          </a:p>
          <a:p>
            <a:r>
              <a:rPr lang="en-GB" dirty="0"/>
              <a:t>The creation of environments (physical and virtual) and learning experiences in which students are exposed to and are given the opportunity to expand their knowledge and understanding of many different cultures and identities in a manner appropriate to the subject being taught.</a:t>
            </a:r>
          </a:p>
          <a:p>
            <a:r>
              <a:rPr lang="en-GB" dirty="0"/>
              <a:t> </a:t>
            </a:r>
          </a:p>
          <a:p>
            <a:r>
              <a:rPr lang="en-GB" dirty="0"/>
              <a:t> </a:t>
            </a:r>
          </a:p>
          <a:p>
            <a:r>
              <a:rPr lang="en-GB" b="1" dirty="0"/>
              <a:t>Self-Reflection</a:t>
            </a:r>
          </a:p>
          <a:p>
            <a:r>
              <a:rPr lang="en-GB" dirty="0"/>
              <a:t>The consideration of our own identities, biases and backgrounds (academic and otherwise) in the creation of curricula and teaching experiences in order to develop our understanding of how these impact on (and how we can work with them) student learning experiences.</a:t>
            </a:r>
          </a:p>
        </p:txBody>
      </p:sp>
      <p:sp>
        <p:nvSpPr>
          <p:cNvPr id="4" name="Slide Number Placeholder 3"/>
          <p:cNvSpPr>
            <a:spLocks noGrp="1"/>
          </p:cNvSpPr>
          <p:nvPr>
            <p:ph type="sldNum" sz="quarter" idx="10"/>
          </p:nvPr>
        </p:nvSpPr>
        <p:spPr/>
        <p:txBody>
          <a:bodyPr/>
          <a:lstStyle/>
          <a:p>
            <a:fld id="{EFF05F93-41C4-4C5F-B43A-2DA846724964}" type="slidenum">
              <a:rPr lang="en-GB" smtClean="0"/>
              <a:pPr/>
              <a:t>17</a:t>
            </a:fld>
            <a:endParaRPr lang="en-GB" dirty="0"/>
          </a:p>
        </p:txBody>
      </p:sp>
    </p:spTree>
    <p:extLst>
      <p:ext uri="{BB962C8B-B14F-4D97-AF65-F5344CB8AC3E}">
        <p14:creationId xmlns:p14="http://schemas.microsoft.com/office/powerpoint/2010/main" val="2807530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Frameworks: EEDC and Student Engagement</a:t>
            </a:r>
          </a:p>
          <a:p>
            <a:endParaRPr lang="en-GB" dirty="0" smtClean="0"/>
          </a:p>
          <a:p>
            <a:r>
              <a:rPr lang="en-GB" sz="1200" dirty="0" smtClean="0"/>
              <a:t>1] Commitment to, and accountability for, on-going student engagement is reflected in institutional policies, procedures and practices.</a:t>
            </a:r>
          </a:p>
          <a:p>
            <a:r>
              <a:rPr lang="en-GB" sz="1200" dirty="0" smtClean="0"/>
              <a:t>2] Policies and procedures promote the on-going engagement of students in decisions about the curriculum.</a:t>
            </a:r>
          </a:p>
          <a:p>
            <a:r>
              <a:rPr lang="en-GB" sz="1200" dirty="0" smtClean="0"/>
              <a:t>3] There is a range of opportunities for students to engage in the planning, design and delivery of the curriculum.</a:t>
            </a:r>
          </a:p>
          <a:p>
            <a:r>
              <a:rPr lang="en-GB" sz="1200" dirty="0" smtClean="0"/>
              <a:t>4] Student contributions and perspectives are valued as co-contributors to the curriculum.</a:t>
            </a:r>
          </a:p>
          <a:p>
            <a:r>
              <a:rPr lang="en-GB" sz="1200" dirty="0" smtClean="0"/>
              <a:t>5] Students are provided with information, training and/or resources to enable them to carry out their engagement roles effectively. </a:t>
            </a:r>
          </a:p>
          <a:p>
            <a:r>
              <a:rPr lang="en-GB" sz="1200" dirty="0" smtClean="0"/>
              <a:t>6] A range of incentives are provided to encourage students to participate over time in the opportunities provided.</a:t>
            </a:r>
          </a:p>
          <a:p>
            <a:r>
              <a:rPr lang="en-GB" sz="1200" dirty="0" smtClean="0"/>
              <a:t>7] Students understand how their previous contributions have been used and their continued engagement is facilitated.</a:t>
            </a:r>
          </a:p>
          <a:p>
            <a:r>
              <a:rPr lang="en-GB" sz="1200" dirty="0" smtClean="0"/>
              <a:t>8] The uptake of engagement opportunities by particular student groups is monitored and evaluated. </a:t>
            </a:r>
          </a:p>
          <a:p>
            <a:endParaRPr lang="en-GB" dirty="0"/>
          </a:p>
        </p:txBody>
      </p:sp>
      <p:sp>
        <p:nvSpPr>
          <p:cNvPr id="4" name="Slide Number Placeholder 3"/>
          <p:cNvSpPr>
            <a:spLocks noGrp="1"/>
          </p:cNvSpPr>
          <p:nvPr>
            <p:ph type="sldNum" sz="quarter" idx="10"/>
          </p:nvPr>
        </p:nvSpPr>
        <p:spPr/>
        <p:txBody>
          <a:bodyPr/>
          <a:lstStyle/>
          <a:p>
            <a:fld id="{EFF05F93-41C4-4C5F-B43A-2DA846724964}" type="slidenum">
              <a:rPr lang="en-GB" smtClean="0"/>
              <a:pPr/>
              <a:t>18</a:t>
            </a:fld>
            <a:endParaRPr lang="en-GB" dirty="0"/>
          </a:p>
        </p:txBody>
      </p:sp>
    </p:spTree>
    <p:extLst>
      <p:ext uri="{BB962C8B-B14F-4D97-AF65-F5344CB8AC3E}">
        <p14:creationId xmlns:p14="http://schemas.microsoft.com/office/powerpoint/2010/main" val="3848976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cid:5326877C-9390-451E-BFAA-C2875958CEAE@gateway.2wire.net"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6.jpeg"/><Relationship Id="rId4" Type="http://schemas.microsoft.com/office/2007/relationships/hdphoto" Target="../media/hdphoto2.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 Title Slide 1">
    <p:spTree>
      <p:nvGrpSpPr>
        <p:cNvPr id="1" name=""/>
        <p:cNvGrpSpPr/>
        <p:nvPr/>
      </p:nvGrpSpPr>
      <p:grpSpPr>
        <a:xfrm>
          <a:off x="0" y="0"/>
          <a:ext cx="0" cy="0"/>
          <a:chOff x="0" y="0"/>
          <a:chExt cx="0" cy="0"/>
        </a:xfrm>
      </p:grpSpPr>
      <p:pic>
        <p:nvPicPr>
          <p:cNvPr id="9" name="Picture 8" descr="powerpoint_background-imag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HEA_Logo_Primary_Blue_RGB.png"/>
          <p:cNvPicPr>
            <a:picLocks noChangeAspect="1"/>
          </p:cNvPicPr>
          <p:nvPr userDrawn="1"/>
        </p:nvPicPr>
        <p:blipFill>
          <a:blip r:embed="rId3" cstate="email"/>
          <a:stretch>
            <a:fillRect/>
          </a:stretch>
        </p:blipFill>
        <p:spPr>
          <a:xfrm>
            <a:off x="7333479" y="332656"/>
            <a:ext cx="1432563" cy="1411227"/>
          </a:xfrm>
          <a:prstGeom prst="rect">
            <a:avLst/>
          </a:prstGeom>
        </p:spPr>
      </p:pic>
      <p:sp>
        <p:nvSpPr>
          <p:cNvPr id="10" name="Rectangle 9"/>
          <p:cNvSpPr/>
          <p:nvPr userDrawn="1"/>
        </p:nvSpPr>
        <p:spPr>
          <a:xfrm>
            <a:off x="0" y="4149080"/>
            <a:ext cx="8748464" cy="2304016"/>
          </a:xfrm>
          <a:prstGeom prst="rect">
            <a:avLst/>
          </a:prstGeom>
          <a:solidFill>
            <a:srgbClr val="007AA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15" name="Rectangle 4"/>
          <p:cNvSpPr>
            <a:spLocks noGrp="1" noChangeArrowheads="1"/>
          </p:cNvSpPr>
          <p:nvPr>
            <p:ph type="title"/>
          </p:nvPr>
        </p:nvSpPr>
        <p:spPr>
          <a:xfrm>
            <a:off x="251520" y="4149080"/>
            <a:ext cx="8424936" cy="1368152"/>
          </a:xfrm>
        </p:spPr>
        <p:txBody>
          <a:bodyPr wrap="square" anchor="t">
            <a:normAutofit/>
          </a:bodyPr>
          <a:lstStyle>
            <a:lvl1pPr>
              <a:defRPr sz="3600">
                <a:solidFill>
                  <a:schemeClr val="bg1"/>
                </a:solidFill>
              </a:defRPr>
            </a:lvl1pPr>
          </a:lstStyle>
          <a:p>
            <a:r>
              <a:rPr lang="en-US" smtClean="0"/>
              <a:t>Click to edit Master title style</a:t>
            </a:r>
            <a:endParaRPr lang="en-GB" dirty="0"/>
          </a:p>
        </p:txBody>
      </p:sp>
      <p:sp>
        <p:nvSpPr>
          <p:cNvPr id="16" name="Text Placeholder 12"/>
          <p:cNvSpPr>
            <a:spLocks noGrp="1"/>
          </p:cNvSpPr>
          <p:nvPr>
            <p:ph type="body" sz="quarter" idx="10"/>
          </p:nvPr>
        </p:nvSpPr>
        <p:spPr>
          <a:xfrm>
            <a:off x="251520" y="5660926"/>
            <a:ext cx="8424936" cy="360362"/>
          </a:xfrm>
        </p:spPr>
        <p:txBody>
          <a:bodyPr>
            <a:normAutofit/>
          </a:bodyPr>
          <a:lstStyle>
            <a:lvl1pPr algn="l">
              <a:defRPr>
                <a:solidFill>
                  <a:schemeClr val="bg1"/>
                </a:solidFill>
              </a:defRPr>
            </a:lvl1pPr>
          </a:lstStyle>
          <a:p>
            <a:pPr lvl="0"/>
            <a:r>
              <a:rPr lang="en-US" smtClean="0"/>
              <a:t>Click to edit Master text styles</a:t>
            </a:r>
          </a:p>
        </p:txBody>
      </p:sp>
      <p:sp>
        <p:nvSpPr>
          <p:cNvPr id="18" name="Text Placeholder 12"/>
          <p:cNvSpPr>
            <a:spLocks noGrp="1"/>
          </p:cNvSpPr>
          <p:nvPr>
            <p:ph type="body" sz="quarter" idx="11"/>
          </p:nvPr>
        </p:nvSpPr>
        <p:spPr>
          <a:xfrm>
            <a:off x="251520" y="6020966"/>
            <a:ext cx="5544616" cy="432370"/>
          </a:xfrm>
        </p:spPr>
        <p:txBody>
          <a:bodyPr>
            <a:normAutofit/>
          </a:bodyPr>
          <a:lstStyle>
            <a:lvl1pPr algn="l">
              <a:defRPr>
                <a:solidFill>
                  <a:schemeClr val="bg1"/>
                </a:solidFill>
              </a:defRPr>
            </a:lvl1pPr>
          </a:lstStyle>
          <a:p>
            <a:pPr lvl="0"/>
            <a:r>
              <a:rPr lang="en-US" smtClean="0"/>
              <a:t>Click to edit Master text styles</a:t>
            </a:r>
          </a:p>
        </p:txBody>
      </p:sp>
      <p:sp>
        <p:nvSpPr>
          <p:cNvPr id="19" name="Text Placeholder 12"/>
          <p:cNvSpPr>
            <a:spLocks noGrp="1"/>
          </p:cNvSpPr>
          <p:nvPr>
            <p:ph type="body" sz="quarter" idx="12" hasCustomPrompt="1"/>
          </p:nvPr>
        </p:nvSpPr>
        <p:spPr>
          <a:xfrm>
            <a:off x="6228184" y="6020966"/>
            <a:ext cx="2447850" cy="432370"/>
          </a:xfrm>
        </p:spPr>
        <p:txBody>
          <a:bodyPr/>
          <a:lstStyle>
            <a:lvl1pPr algn="r">
              <a:defRPr baseline="0">
                <a:solidFill>
                  <a:schemeClr val="bg1"/>
                </a:solidFill>
              </a:defRPr>
            </a:lvl1pPr>
          </a:lstStyle>
          <a:p>
            <a:pPr lvl="0"/>
            <a:r>
              <a:rPr lang="en-US" dirty="0" smtClean="0"/>
              <a:t>Insert Date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 Two Content">
    <p:spTree>
      <p:nvGrpSpPr>
        <p:cNvPr id="1" name=""/>
        <p:cNvGrpSpPr/>
        <p:nvPr/>
      </p:nvGrpSpPr>
      <p:grpSpPr>
        <a:xfrm>
          <a:off x="0" y="0"/>
          <a:ext cx="0" cy="0"/>
          <a:chOff x="0" y="0"/>
          <a:chExt cx="0" cy="0"/>
        </a:xfrm>
      </p:grpSpPr>
      <p:pic>
        <p:nvPicPr>
          <p:cNvPr id="9" name="Picture 8"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10" name="Picture 9"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3" name="Content Placeholder 2"/>
          <p:cNvSpPr>
            <a:spLocks noGrp="1"/>
          </p:cNvSpPr>
          <p:nvPr userDrawn="1">
            <p:ph sz="half" idx="1"/>
          </p:nvPr>
        </p:nvSpPr>
        <p:spPr>
          <a:xfrm>
            <a:off x="827088" y="1628775"/>
            <a:ext cx="3802062" cy="4205288"/>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userDrawn="1">
            <p:ph sz="half" idx="2"/>
          </p:nvPr>
        </p:nvSpPr>
        <p:spPr>
          <a:xfrm>
            <a:off x="4781550" y="1628775"/>
            <a:ext cx="3802063" cy="4205288"/>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chemeClr val="tx1"/>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7" name="Rectangle 4"/>
          <p:cNvSpPr>
            <a:spLocks noGrp="1" noChangeArrowheads="1"/>
          </p:cNvSpPr>
          <p:nvPr userDrawn="1">
            <p:ph type="title"/>
          </p:nvPr>
        </p:nvSpPr>
        <p:spPr>
          <a:xfrm>
            <a:off x="827088" y="476250"/>
            <a:ext cx="6913264" cy="706438"/>
          </a:xfrm>
        </p:spPr>
        <p:txBody>
          <a:bodyPr/>
          <a:lstStyle/>
          <a:p>
            <a:r>
              <a:rPr lang="en-US" smtClean="0"/>
              <a:t>Click to edit Master title style</a:t>
            </a:r>
            <a:endParaRPr lang="en-GB" dirty="0"/>
          </a:p>
        </p:txBody>
      </p:sp>
      <p:sp>
        <p:nvSpPr>
          <p:cNvPr id="12"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chemeClr val="tx1"/>
                </a:solidFill>
                <a:latin typeface="Gill Sans MT"/>
                <a:cs typeface="Gill Sans MT"/>
              </a:defRPr>
            </a:lvl1pPr>
          </a:lstStyle>
          <a:p>
            <a:r>
              <a:rPr lang="en-GB" dirty="0" smtClean="0"/>
              <a:t>Presentation title</a:t>
            </a:r>
            <a:endParaRPr lang="en-GB" dirty="0"/>
          </a:p>
        </p:txBody>
      </p:sp>
      <p:pic>
        <p:nvPicPr>
          <p:cNvPr id="11" name="Picture 10"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 Picture with Caption">
    <p:spTree>
      <p:nvGrpSpPr>
        <p:cNvPr id="1" name=""/>
        <p:cNvGrpSpPr/>
        <p:nvPr/>
      </p:nvGrpSpPr>
      <p:grpSpPr>
        <a:xfrm>
          <a:off x="0" y="0"/>
          <a:ext cx="0" cy="0"/>
          <a:chOff x="0" y="0"/>
          <a:chExt cx="0" cy="0"/>
        </a:xfrm>
      </p:grpSpPr>
      <p:pic>
        <p:nvPicPr>
          <p:cNvPr id="12" name="Picture 11"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sp>
        <p:nvSpPr>
          <p:cNvPr id="3" name="Picture Placeholder 2"/>
          <p:cNvSpPr>
            <a:spLocks noGrp="1"/>
          </p:cNvSpPr>
          <p:nvPr userDrawn="1">
            <p:ph type="pic" idx="1"/>
          </p:nvPr>
        </p:nvSpPr>
        <p:spPr>
          <a:xfrm>
            <a:off x="827584" y="1700808"/>
            <a:ext cx="7776864" cy="45468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6"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chemeClr val="tx1"/>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10" name="Rectangle 4"/>
          <p:cNvSpPr>
            <a:spLocks noGrp="1" noChangeArrowheads="1"/>
          </p:cNvSpPr>
          <p:nvPr userDrawn="1">
            <p:ph type="title"/>
          </p:nvPr>
        </p:nvSpPr>
        <p:spPr>
          <a:xfrm>
            <a:off x="827088" y="476250"/>
            <a:ext cx="6913264" cy="706438"/>
          </a:xfrm>
        </p:spPr>
        <p:txBody>
          <a:bodyPr/>
          <a:lstStyle/>
          <a:p>
            <a:r>
              <a:rPr lang="en-US" smtClean="0"/>
              <a:t>Click to edit Master title style</a:t>
            </a:r>
            <a:endParaRPr lang="en-GB" dirty="0"/>
          </a:p>
        </p:txBody>
      </p:sp>
      <p:sp>
        <p:nvSpPr>
          <p:cNvPr id="15"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chemeClr val="tx1"/>
                </a:solidFill>
                <a:latin typeface="Gill Sans MT"/>
                <a:cs typeface="Gill Sans MT"/>
              </a:defRPr>
            </a:lvl1pPr>
          </a:lstStyle>
          <a:p>
            <a:r>
              <a:rPr lang="en-GB" dirty="0" smtClean="0"/>
              <a:t>Presentation title</a:t>
            </a:r>
            <a:endParaRPr lang="en-GB" dirty="0"/>
          </a:p>
        </p:txBody>
      </p:sp>
      <p:pic>
        <p:nvPicPr>
          <p:cNvPr id="8" name="Picture 7" descr="HEA_Logo_Primary_Blue_RGB.png"/>
          <p:cNvPicPr>
            <a:picLocks noChangeAspect="1"/>
          </p:cNvPicPr>
          <p:nvPr userDrawn="1"/>
        </p:nvPicPr>
        <p:blipFill>
          <a:blip r:embed="rId3" cstate="email"/>
          <a:stretch>
            <a:fillRect/>
          </a:stretch>
        </p:blipFill>
        <p:spPr>
          <a:xfrm>
            <a:off x="7783896" y="332656"/>
            <a:ext cx="928688" cy="91630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 Title, Text and Clip Art">
    <p:spTree>
      <p:nvGrpSpPr>
        <p:cNvPr id="1" name=""/>
        <p:cNvGrpSpPr/>
        <p:nvPr/>
      </p:nvGrpSpPr>
      <p:grpSpPr>
        <a:xfrm>
          <a:off x="0" y="0"/>
          <a:ext cx="0" cy="0"/>
          <a:chOff x="0" y="0"/>
          <a:chExt cx="0" cy="0"/>
        </a:xfrm>
      </p:grpSpPr>
      <p:pic>
        <p:nvPicPr>
          <p:cNvPr id="9" name="Picture 8"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10" name="Picture 9"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3" name="Text Placeholder 2"/>
          <p:cNvSpPr>
            <a:spLocks noGrp="1"/>
          </p:cNvSpPr>
          <p:nvPr userDrawn="1">
            <p:ph type="body" sz="half" idx="1"/>
          </p:nvPr>
        </p:nvSpPr>
        <p:spPr>
          <a:xfrm>
            <a:off x="827088" y="1628775"/>
            <a:ext cx="3802062" cy="4205288"/>
          </a:xfrm>
        </p:spPr>
        <p:txBody>
          <a:bodyPr/>
          <a:lstStyle>
            <a:lvl1pPr>
              <a:defRPr sz="2400"/>
            </a:lvl1pPr>
            <a:lvl2pPr>
              <a:defRPr sz="22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lipArt Placeholder 3"/>
          <p:cNvSpPr>
            <a:spLocks noGrp="1"/>
          </p:cNvSpPr>
          <p:nvPr userDrawn="1">
            <p:ph type="clipArt" sz="half" idx="2"/>
          </p:nvPr>
        </p:nvSpPr>
        <p:spPr>
          <a:xfrm>
            <a:off x="4781550" y="1628775"/>
            <a:ext cx="3802063" cy="4205288"/>
          </a:xfrm>
        </p:spPr>
        <p:txBody>
          <a:bodyPr/>
          <a:lstStyle/>
          <a:p>
            <a:r>
              <a:rPr lang="en-US" dirty="0" smtClean="0"/>
              <a:t>Click icon to add clip art</a:t>
            </a:r>
            <a:endParaRPr lang="en-GB" dirty="0"/>
          </a:p>
        </p:txBody>
      </p:sp>
      <p:sp>
        <p:nvSpPr>
          <p:cNvPr id="6"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chemeClr val="tx1"/>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7" name="Rectangle 4"/>
          <p:cNvSpPr>
            <a:spLocks noGrp="1" noChangeArrowheads="1"/>
          </p:cNvSpPr>
          <p:nvPr userDrawn="1">
            <p:ph type="title"/>
          </p:nvPr>
        </p:nvSpPr>
        <p:spPr>
          <a:xfrm>
            <a:off x="827088" y="476250"/>
            <a:ext cx="6913264" cy="706438"/>
          </a:xfrm>
        </p:spPr>
        <p:txBody>
          <a:bodyPr/>
          <a:lstStyle/>
          <a:p>
            <a:r>
              <a:rPr lang="en-US" smtClean="0"/>
              <a:t>Click to edit Master title style</a:t>
            </a:r>
            <a:endParaRPr lang="en-GB" dirty="0"/>
          </a:p>
        </p:txBody>
      </p:sp>
      <p:sp>
        <p:nvSpPr>
          <p:cNvPr id="12"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chemeClr val="tx1"/>
                </a:solidFill>
                <a:latin typeface="Gill Sans MT"/>
                <a:cs typeface="Gill Sans MT"/>
              </a:defRPr>
            </a:lvl1pPr>
          </a:lstStyle>
          <a:p>
            <a:r>
              <a:rPr lang="en-GB" dirty="0" smtClean="0"/>
              <a:t>Presentation title</a:t>
            </a:r>
            <a:endParaRPr lang="en-GB" dirty="0"/>
          </a:p>
        </p:txBody>
      </p:sp>
      <p:pic>
        <p:nvPicPr>
          <p:cNvPr id="11" name="Picture 10"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 Title, Text and Chart">
    <p:spTree>
      <p:nvGrpSpPr>
        <p:cNvPr id="1" name=""/>
        <p:cNvGrpSpPr/>
        <p:nvPr/>
      </p:nvGrpSpPr>
      <p:grpSpPr>
        <a:xfrm>
          <a:off x="0" y="0"/>
          <a:ext cx="0" cy="0"/>
          <a:chOff x="0" y="0"/>
          <a:chExt cx="0" cy="0"/>
        </a:xfrm>
      </p:grpSpPr>
      <p:pic>
        <p:nvPicPr>
          <p:cNvPr id="9" name="Picture 8"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10" name="Picture 9"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3" name="Text Placeholder 2"/>
          <p:cNvSpPr>
            <a:spLocks noGrp="1"/>
          </p:cNvSpPr>
          <p:nvPr userDrawn="1">
            <p:ph type="body" sz="half" idx="1"/>
          </p:nvPr>
        </p:nvSpPr>
        <p:spPr>
          <a:xfrm>
            <a:off x="827088" y="1628775"/>
            <a:ext cx="3802062" cy="4205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userDrawn="1">
            <p:ph type="chart" sz="half" idx="2"/>
          </p:nvPr>
        </p:nvSpPr>
        <p:spPr>
          <a:xfrm>
            <a:off x="4781550" y="1628775"/>
            <a:ext cx="3802063" cy="4205288"/>
          </a:xfrm>
        </p:spPr>
        <p:txBody>
          <a:bodyPr/>
          <a:lstStyle/>
          <a:p>
            <a:r>
              <a:rPr lang="en-US" dirty="0" smtClean="0"/>
              <a:t>Click icon to add chart</a:t>
            </a:r>
            <a:endParaRPr lang="en-GB" dirty="0"/>
          </a:p>
        </p:txBody>
      </p:sp>
      <p:sp>
        <p:nvSpPr>
          <p:cNvPr id="5"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chemeClr val="tx1"/>
                </a:solidFill>
                <a:latin typeface="Gill Sans MT"/>
                <a:cs typeface="Gill Sans MT"/>
              </a:defRPr>
            </a:lvl1pPr>
          </a:lstStyle>
          <a:p>
            <a:r>
              <a:rPr lang="en-GB" dirty="0" smtClean="0"/>
              <a:t>Presentation title</a:t>
            </a:r>
            <a:endParaRPr lang="en-GB" dirty="0"/>
          </a:p>
        </p:txBody>
      </p:sp>
      <p:sp>
        <p:nvSpPr>
          <p:cNvPr id="6"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chemeClr val="tx1"/>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7" name="Rectangle 4"/>
          <p:cNvSpPr>
            <a:spLocks noGrp="1" noChangeArrowheads="1"/>
          </p:cNvSpPr>
          <p:nvPr userDrawn="1">
            <p:ph type="title"/>
          </p:nvPr>
        </p:nvSpPr>
        <p:spPr>
          <a:xfrm>
            <a:off x="827088" y="476250"/>
            <a:ext cx="6913264" cy="706438"/>
          </a:xfrm>
        </p:spPr>
        <p:txBody>
          <a:bodyPr/>
          <a:lstStyle/>
          <a:p>
            <a:r>
              <a:rPr lang="en-US" smtClean="0"/>
              <a:t>Click to edit Master title style</a:t>
            </a:r>
            <a:endParaRPr lang="en-GB" dirty="0"/>
          </a:p>
        </p:txBody>
      </p:sp>
      <p:pic>
        <p:nvPicPr>
          <p:cNvPr id="11" name="Picture 10"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 Title and Chart">
    <p:spTree>
      <p:nvGrpSpPr>
        <p:cNvPr id="1" name=""/>
        <p:cNvGrpSpPr/>
        <p:nvPr/>
      </p:nvGrpSpPr>
      <p:grpSpPr>
        <a:xfrm>
          <a:off x="0" y="0"/>
          <a:ext cx="0" cy="0"/>
          <a:chOff x="0" y="0"/>
          <a:chExt cx="0" cy="0"/>
        </a:xfrm>
      </p:grpSpPr>
      <p:pic>
        <p:nvPicPr>
          <p:cNvPr id="9" name="Picture 8"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10" name="Picture 9"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3" name="Chart Placeholder 2"/>
          <p:cNvSpPr>
            <a:spLocks noGrp="1"/>
          </p:cNvSpPr>
          <p:nvPr userDrawn="1">
            <p:ph type="chart" idx="1"/>
          </p:nvPr>
        </p:nvSpPr>
        <p:spPr>
          <a:xfrm>
            <a:off x="827088" y="1628775"/>
            <a:ext cx="7756525" cy="4205288"/>
          </a:xfrm>
        </p:spPr>
        <p:txBody>
          <a:bodyPr/>
          <a:lstStyle/>
          <a:p>
            <a:r>
              <a:rPr lang="en-US" dirty="0" smtClean="0"/>
              <a:t>Click icon to add chart</a:t>
            </a:r>
            <a:endParaRPr lang="en-GB" dirty="0"/>
          </a:p>
        </p:txBody>
      </p:sp>
      <p:sp>
        <p:nvSpPr>
          <p:cNvPr id="5"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chemeClr val="tx1"/>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7" name="Rectangle 4"/>
          <p:cNvSpPr>
            <a:spLocks noGrp="1" noChangeArrowheads="1"/>
          </p:cNvSpPr>
          <p:nvPr userDrawn="1">
            <p:ph type="title"/>
          </p:nvPr>
        </p:nvSpPr>
        <p:spPr>
          <a:xfrm>
            <a:off x="827088" y="476250"/>
            <a:ext cx="6913264" cy="706438"/>
          </a:xfrm>
        </p:spPr>
        <p:txBody>
          <a:bodyPr/>
          <a:lstStyle/>
          <a:p>
            <a:r>
              <a:rPr lang="en-US" smtClean="0"/>
              <a:t>Click to edit Master title style</a:t>
            </a:r>
            <a:endParaRPr lang="en-GB" dirty="0"/>
          </a:p>
        </p:txBody>
      </p:sp>
      <p:sp>
        <p:nvSpPr>
          <p:cNvPr id="12"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chemeClr val="tx1"/>
                </a:solidFill>
                <a:latin typeface="Gill Sans MT"/>
                <a:cs typeface="Gill Sans MT"/>
              </a:defRPr>
            </a:lvl1pPr>
          </a:lstStyle>
          <a:p>
            <a:r>
              <a:rPr lang="en-GB" dirty="0" smtClean="0"/>
              <a:t>Presentation title</a:t>
            </a:r>
            <a:endParaRPr lang="en-GB" dirty="0"/>
          </a:p>
        </p:txBody>
      </p:sp>
      <p:pic>
        <p:nvPicPr>
          <p:cNvPr id="8" name="Picture 7"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 Red Divider Slide">
    <p:spTree>
      <p:nvGrpSpPr>
        <p:cNvPr id="1" name=""/>
        <p:cNvGrpSpPr/>
        <p:nvPr/>
      </p:nvGrpSpPr>
      <p:grpSpPr>
        <a:xfrm>
          <a:off x="0" y="0"/>
          <a:ext cx="0" cy="0"/>
          <a:chOff x="0" y="0"/>
          <a:chExt cx="0" cy="0"/>
        </a:xfrm>
      </p:grpSpPr>
      <p:sp>
        <p:nvSpPr>
          <p:cNvPr id="3" name="Rectangle 2"/>
          <p:cNvSpPr/>
          <p:nvPr userDrawn="1"/>
        </p:nvSpPr>
        <p:spPr>
          <a:xfrm>
            <a:off x="0" y="5157192"/>
            <a:ext cx="8748000" cy="1224136"/>
          </a:xfrm>
          <a:prstGeom prst="rect">
            <a:avLst/>
          </a:prstGeom>
          <a:solidFill>
            <a:srgbClr val="AD0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HIG01S0002_Template_G#70013.png"/>
          <p:cNvPicPr>
            <a:picLocks noChangeAspect="1"/>
          </p:cNvPicPr>
          <p:nvPr userDrawn="1"/>
        </p:nvPicPr>
        <p:blipFill>
          <a:blip r:embed="rId2" cstate="email"/>
          <a:stretch>
            <a:fillRect/>
          </a:stretch>
        </p:blipFill>
        <p:spPr>
          <a:xfrm>
            <a:off x="471399" y="5373216"/>
            <a:ext cx="7986194" cy="466345"/>
          </a:xfrm>
          <a:prstGeom prst="rect">
            <a:avLst/>
          </a:prstGeom>
        </p:spPr>
      </p:pic>
      <p:sp>
        <p:nvSpPr>
          <p:cNvPr id="6" name="Rectangle 4"/>
          <p:cNvSpPr>
            <a:spLocks noGrp="1" noChangeArrowheads="1"/>
          </p:cNvSpPr>
          <p:nvPr userDrawn="1">
            <p:ph type="title"/>
          </p:nvPr>
        </p:nvSpPr>
        <p:spPr>
          <a:xfrm>
            <a:off x="827088" y="5157192"/>
            <a:ext cx="6985272" cy="576064"/>
          </a:xfrm>
        </p:spPr>
        <p:txBody>
          <a:bodyPr/>
          <a:lstStyle>
            <a:lvl1pPr>
              <a:defRPr>
                <a:solidFill>
                  <a:schemeClr val="bg1"/>
                </a:solidFill>
              </a:defRPr>
            </a:lvl1pPr>
          </a:lstStyle>
          <a:p>
            <a:r>
              <a:rPr lang="en-US" smtClean="0"/>
              <a:t>Click to edit Master title style</a:t>
            </a:r>
            <a:endParaRPr lang="en-GB" dirty="0"/>
          </a:p>
        </p:txBody>
      </p:sp>
      <p:sp>
        <p:nvSpPr>
          <p:cNvPr id="7" name="Footer Placeholder 4"/>
          <p:cNvSpPr>
            <a:spLocks noGrp="1"/>
          </p:cNvSpPr>
          <p:nvPr userDrawn="1">
            <p:ph type="ftr" sz="quarter" idx="3"/>
          </p:nvPr>
        </p:nvSpPr>
        <p:spPr>
          <a:xfrm>
            <a:off x="5292080" y="5877272"/>
            <a:ext cx="3039616" cy="365125"/>
          </a:xfrm>
          <a:prstGeom prst="rect">
            <a:avLst/>
          </a:prstGeom>
        </p:spPr>
        <p:txBody>
          <a:bodyPr vert="horz" lIns="91440" tIns="45720" rIns="91440" bIns="45720" rtlCol="0" anchor="ctr"/>
          <a:lstStyle>
            <a:lvl1pPr algn="r">
              <a:defRPr sz="1000">
                <a:solidFill>
                  <a:schemeClr val="bg1"/>
                </a:solidFill>
                <a:latin typeface="Gill Sans MT"/>
                <a:cs typeface="Gill Sans MT"/>
              </a:defRPr>
            </a:lvl1pPr>
          </a:lstStyle>
          <a:p>
            <a:r>
              <a:rPr lang="en-GB" dirty="0" smtClean="0"/>
              <a:t>Presentation title</a:t>
            </a:r>
            <a:endParaRPr lang="en-GB" dirty="0"/>
          </a:p>
        </p:txBody>
      </p:sp>
      <p:pic>
        <p:nvPicPr>
          <p:cNvPr id="9" name="Picture 8" descr="HEA_Logo_Primary_Blue_RGB.png"/>
          <p:cNvPicPr>
            <a:picLocks noChangeAspect="1"/>
          </p:cNvPicPr>
          <p:nvPr userDrawn="1"/>
        </p:nvPicPr>
        <p:blipFill>
          <a:blip r:embed="rId3" cstate="email"/>
          <a:stretch>
            <a:fillRect/>
          </a:stretch>
        </p:blipFill>
        <p:spPr>
          <a:xfrm>
            <a:off x="7333200" y="360000"/>
            <a:ext cx="1432563" cy="141122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 Green Divider Slide">
    <p:spTree>
      <p:nvGrpSpPr>
        <p:cNvPr id="1" name=""/>
        <p:cNvGrpSpPr/>
        <p:nvPr/>
      </p:nvGrpSpPr>
      <p:grpSpPr>
        <a:xfrm>
          <a:off x="0" y="0"/>
          <a:ext cx="0" cy="0"/>
          <a:chOff x="0" y="0"/>
          <a:chExt cx="0" cy="0"/>
        </a:xfrm>
      </p:grpSpPr>
      <p:sp>
        <p:nvSpPr>
          <p:cNvPr id="3" name="Rectangle 2"/>
          <p:cNvSpPr/>
          <p:nvPr userDrawn="1"/>
        </p:nvSpPr>
        <p:spPr>
          <a:xfrm>
            <a:off x="0" y="5157192"/>
            <a:ext cx="8748464" cy="1224136"/>
          </a:xfrm>
          <a:prstGeom prst="rect">
            <a:avLst/>
          </a:prstGeom>
          <a:solidFill>
            <a:srgbClr val="00A1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HIG01S0002_Template_G#70013.png"/>
          <p:cNvPicPr>
            <a:picLocks noChangeAspect="1"/>
          </p:cNvPicPr>
          <p:nvPr userDrawn="1"/>
        </p:nvPicPr>
        <p:blipFill>
          <a:blip r:embed="rId2" cstate="email"/>
          <a:stretch>
            <a:fillRect/>
          </a:stretch>
        </p:blipFill>
        <p:spPr>
          <a:xfrm>
            <a:off x="467544" y="5373216"/>
            <a:ext cx="7920880" cy="466345"/>
          </a:xfrm>
          <a:prstGeom prst="rect">
            <a:avLst/>
          </a:prstGeom>
        </p:spPr>
      </p:pic>
      <p:sp>
        <p:nvSpPr>
          <p:cNvPr id="5" name="Rectangle 4"/>
          <p:cNvSpPr>
            <a:spLocks noGrp="1" noChangeArrowheads="1"/>
          </p:cNvSpPr>
          <p:nvPr userDrawn="1">
            <p:ph type="title"/>
          </p:nvPr>
        </p:nvSpPr>
        <p:spPr>
          <a:xfrm>
            <a:off x="827088" y="5157192"/>
            <a:ext cx="6985272" cy="576064"/>
          </a:xfrm>
        </p:spPr>
        <p:txBody>
          <a:bodyPr/>
          <a:lstStyle>
            <a:lvl1pPr>
              <a:defRPr>
                <a:solidFill>
                  <a:schemeClr val="bg1"/>
                </a:solidFill>
              </a:defRPr>
            </a:lvl1pPr>
          </a:lstStyle>
          <a:p>
            <a:r>
              <a:rPr lang="en-US" smtClean="0"/>
              <a:t>Click to edit Master title style</a:t>
            </a:r>
            <a:endParaRPr lang="en-GB" dirty="0"/>
          </a:p>
        </p:txBody>
      </p:sp>
      <p:sp>
        <p:nvSpPr>
          <p:cNvPr id="6" name="Footer Placeholder 4"/>
          <p:cNvSpPr>
            <a:spLocks noGrp="1"/>
          </p:cNvSpPr>
          <p:nvPr userDrawn="1">
            <p:ph type="ftr" sz="quarter" idx="3"/>
          </p:nvPr>
        </p:nvSpPr>
        <p:spPr>
          <a:xfrm>
            <a:off x="5292080" y="5877272"/>
            <a:ext cx="3039616" cy="365125"/>
          </a:xfrm>
          <a:prstGeom prst="rect">
            <a:avLst/>
          </a:prstGeom>
        </p:spPr>
        <p:txBody>
          <a:bodyPr vert="horz" lIns="91440" tIns="45720" rIns="91440" bIns="45720" rtlCol="0" anchor="ctr"/>
          <a:lstStyle>
            <a:lvl1pPr algn="r">
              <a:defRPr sz="1000">
                <a:solidFill>
                  <a:schemeClr val="bg1"/>
                </a:solidFill>
                <a:latin typeface="Gill Sans MT"/>
                <a:cs typeface="Gill Sans MT"/>
              </a:defRPr>
            </a:lvl1pPr>
          </a:lstStyle>
          <a:p>
            <a:r>
              <a:rPr lang="en-GB" dirty="0" smtClean="0"/>
              <a:t>Presentation title</a:t>
            </a:r>
            <a:endParaRPr lang="en-GB" dirty="0"/>
          </a:p>
        </p:txBody>
      </p:sp>
      <p:pic>
        <p:nvPicPr>
          <p:cNvPr id="7" name="Picture 6" descr="HEA_Logo_Primary_Blue_RGB.png"/>
          <p:cNvPicPr>
            <a:picLocks noChangeAspect="1"/>
          </p:cNvPicPr>
          <p:nvPr userDrawn="1"/>
        </p:nvPicPr>
        <p:blipFill>
          <a:blip r:embed="rId3" cstate="email"/>
          <a:stretch>
            <a:fillRect/>
          </a:stretch>
        </p:blipFill>
        <p:spPr>
          <a:xfrm>
            <a:off x="7333200" y="360000"/>
            <a:ext cx="1432563" cy="141122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 Orange Divider Slide">
    <p:spTree>
      <p:nvGrpSpPr>
        <p:cNvPr id="1" name=""/>
        <p:cNvGrpSpPr/>
        <p:nvPr/>
      </p:nvGrpSpPr>
      <p:grpSpPr>
        <a:xfrm>
          <a:off x="0" y="0"/>
          <a:ext cx="0" cy="0"/>
          <a:chOff x="0" y="0"/>
          <a:chExt cx="0" cy="0"/>
        </a:xfrm>
      </p:grpSpPr>
      <p:sp>
        <p:nvSpPr>
          <p:cNvPr id="3" name="Rectangle 2"/>
          <p:cNvSpPr/>
          <p:nvPr userDrawn="1"/>
        </p:nvSpPr>
        <p:spPr>
          <a:xfrm>
            <a:off x="0" y="5157192"/>
            <a:ext cx="8748000" cy="1224136"/>
          </a:xfrm>
          <a:prstGeom prst="rect">
            <a:avLst/>
          </a:prstGeom>
          <a:solidFill>
            <a:srgbClr val="EC7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HIG01S0002_Template_G#70013.png"/>
          <p:cNvPicPr>
            <a:picLocks noChangeAspect="1"/>
          </p:cNvPicPr>
          <p:nvPr userDrawn="1"/>
        </p:nvPicPr>
        <p:blipFill>
          <a:blip r:embed="rId2" cstate="email"/>
          <a:stretch>
            <a:fillRect/>
          </a:stretch>
        </p:blipFill>
        <p:spPr>
          <a:xfrm>
            <a:off x="467544" y="5373216"/>
            <a:ext cx="7920880" cy="466345"/>
          </a:xfrm>
          <a:prstGeom prst="rect">
            <a:avLst/>
          </a:prstGeom>
        </p:spPr>
      </p:pic>
      <p:sp>
        <p:nvSpPr>
          <p:cNvPr id="5" name="Rectangle 4"/>
          <p:cNvSpPr>
            <a:spLocks noGrp="1" noChangeArrowheads="1"/>
          </p:cNvSpPr>
          <p:nvPr userDrawn="1">
            <p:ph type="title"/>
          </p:nvPr>
        </p:nvSpPr>
        <p:spPr>
          <a:xfrm>
            <a:off x="827088" y="5157192"/>
            <a:ext cx="6985272" cy="576064"/>
          </a:xfrm>
        </p:spPr>
        <p:txBody>
          <a:bodyPr/>
          <a:lstStyle>
            <a:lvl1pPr>
              <a:defRPr>
                <a:solidFill>
                  <a:schemeClr val="bg1"/>
                </a:solidFill>
              </a:defRPr>
            </a:lvl1pPr>
          </a:lstStyle>
          <a:p>
            <a:r>
              <a:rPr lang="en-US" smtClean="0"/>
              <a:t>Click to edit Master title style</a:t>
            </a:r>
            <a:endParaRPr lang="en-GB" dirty="0"/>
          </a:p>
        </p:txBody>
      </p:sp>
      <p:sp>
        <p:nvSpPr>
          <p:cNvPr id="6" name="Footer Placeholder 4"/>
          <p:cNvSpPr>
            <a:spLocks noGrp="1"/>
          </p:cNvSpPr>
          <p:nvPr userDrawn="1">
            <p:ph type="ftr" sz="quarter" idx="3"/>
          </p:nvPr>
        </p:nvSpPr>
        <p:spPr>
          <a:xfrm>
            <a:off x="5292080" y="5877272"/>
            <a:ext cx="3039616" cy="365125"/>
          </a:xfrm>
          <a:prstGeom prst="rect">
            <a:avLst/>
          </a:prstGeom>
        </p:spPr>
        <p:txBody>
          <a:bodyPr vert="horz" lIns="91440" tIns="45720" rIns="91440" bIns="45720" rtlCol="0" anchor="ctr"/>
          <a:lstStyle>
            <a:lvl1pPr algn="r">
              <a:defRPr sz="1000">
                <a:solidFill>
                  <a:schemeClr val="bg1"/>
                </a:solidFill>
                <a:latin typeface="Gill Sans MT"/>
                <a:cs typeface="Gill Sans MT"/>
              </a:defRPr>
            </a:lvl1pPr>
          </a:lstStyle>
          <a:p>
            <a:r>
              <a:rPr lang="en-GB" dirty="0" smtClean="0"/>
              <a:t>Presentation title</a:t>
            </a:r>
            <a:endParaRPr lang="en-GB" dirty="0"/>
          </a:p>
        </p:txBody>
      </p:sp>
      <p:pic>
        <p:nvPicPr>
          <p:cNvPr id="7" name="Picture 6" descr="HEA_Logo_Primary_Blue_RGB.png"/>
          <p:cNvPicPr>
            <a:picLocks noChangeAspect="1"/>
          </p:cNvPicPr>
          <p:nvPr userDrawn="1"/>
        </p:nvPicPr>
        <p:blipFill>
          <a:blip r:embed="rId3" cstate="email"/>
          <a:stretch>
            <a:fillRect/>
          </a:stretch>
        </p:blipFill>
        <p:spPr>
          <a:xfrm>
            <a:off x="7333200" y="360000"/>
            <a:ext cx="1432563" cy="141122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 Blue Divider Slide">
    <p:spTree>
      <p:nvGrpSpPr>
        <p:cNvPr id="1" name=""/>
        <p:cNvGrpSpPr/>
        <p:nvPr/>
      </p:nvGrpSpPr>
      <p:grpSpPr>
        <a:xfrm>
          <a:off x="0" y="0"/>
          <a:ext cx="0" cy="0"/>
          <a:chOff x="0" y="0"/>
          <a:chExt cx="0" cy="0"/>
        </a:xfrm>
      </p:grpSpPr>
      <p:sp>
        <p:nvSpPr>
          <p:cNvPr id="3" name="Rectangle 2"/>
          <p:cNvSpPr/>
          <p:nvPr userDrawn="1"/>
        </p:nvSpPr>
        <p:spPr>
          <a:xfrm>
            <a:off x="0" y="5157192"/>
            <a:ext cx="8748464" cy="1224136"/>
          </a:xfrm>
          <a:prstGeom prst="rect">
            <a:avLst/>
          </a:prstGeom>
          <a:solidFill>
            <a:srgbClr val="007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HIG01S0002_Template_G#70013.png"/>
          <p:cNvPicPr>
            <a:picLocks noChangeAspect="1"/>
          </p:cNvPicPr>
          <p:nvPr userDrawn="1"/>
        </p:nvPicPr>
        <p:blipFill>
          <a:blip r:embed="rId2" cstate="email"/>
          <a:stretch>
            <a:fillRect/>
          </a:stretch>
        </p:blipFill>
        <p:spPr>
          <a:xfrm>
            <a:off x="467544" y="5373216"/>
            <a:ext cx="7920880" cy="466345"/>
          </a:xfrm>
          <a:prstGeom prst="rect">
            <a:avLst/>
          </a:prstGeom>
        </p:spPr>
      </p:pic>
      <p:sp>
        <p:nvSpPr>
          <p:cNvPr id="5" name="Rectangle 4"/>
          <p:cNvSpPr>
            <a:spLocks noGrp="1" noChangeArrowheads="1"/>
          </p:cNvSpPr>
          <p:nvPr userDrawn="1">
            <p:ph type="title"/>
          </p:nvPr>
        </p:nvSpPr>
        <p:spPr>
          <a:xfrm>
            <a:off x="827088" y="5157192"/>
            <a:ext cx="6985272" cy="576064"/>
          </a:xfrm>
        </p:spPr>
        <p:txBody>
          <a:bodyPr/>
          <a:lstStyle>
            <a:lvl1pPr>
              <a:defRPr>
                <a:solidFill>
                  <a:schemeClr val="bg1"/>
                </a:solidFill>
              </a:defRPr>
            </a:lvl1pPr>
          </a:lstStyle>
          <a:p>
            <a:r>
              <a:rPr lang="en-US" smtClean="0"/>
              <a:t>Click to edit Master title style</a:t>
            </a:r>
            <a:endParaRPr lang="en-GB" dirty="0"/>
          </a:p>
        </p:txBody>
      </p:sp>
      <p:sp>
        <p:nvSpPr>
          <p:cNvPr id="6" name="Footer Placeholder 4"/>
          <p:cNvSpPr>
            <a:spLocks noGrp="1"/>
          </p:cNvSpPr>
          <p:nvPr userDrawn="1">
            <p:ph type="ftr" sz="quarter" idx="3"/>
          </p:nvPr>
        </p:nvSpPr>
        <p:spPr>
          <a:xfrm>
            <a:off x="5292080" y="5877272"/>
            <a:ext cx="3039616" cy="365125"/>
          </a:xfrm>
          <a:prstGeom prst="rect">
            <a:avLst/>
          </a:prstGeom>
        </p:spPr>
        <p:txBody>
          <a:bodyPr vert="horz" lIns="91440" tIns="45720" rIns="91440" bIns="45720" rtlCol="0" anchor="ctr"/>
          <a:lstStyle>
            <a:lvl1pPr algn="r">
              <a:defRPr sz="1000">
                <a:solidFill>
                  <a:schemeClr val="bg1"/>
                </a:solidFill>
                <a:latin typeface="Gill Sans MT"/>
                <a:cs typeface="Gill Sans MT"/>
              </a:defRPr>
            </a:lvl1pPr>
          </a:lstStyle>
          <a:p>
            <a:r>
              <a:rPr lang="en-GB" dirty="0" smtClean="0"/>
              <a:t>Presentation title</a:t>
            </a:r>
            <a:endParaRPr lang="en-GB" dirty="0"/>
          </a:p>
        </p:txBody>
      </p:sp>
      <p:pic>
        <p:nvPicPr>
          <p:cNvPr id="8" name="Picture 7" descr="HEA_Logo_Primary_Blue_RGB.png"/>
          <p:cNvPicPr>
            <a:picLocks noChangeAspect="1"/>
          </p:cNvPicPr>
          <p:nvPr userDrawn="1"/>
        </p:nvPicPr>
        <p:blipFill>
          <a:blip r:embed="rId3" cstate="email"/>
          <a:stretch>
            <a:fillRect/>
          </a:stretch>
        </p:blipFill>
        <p:spPr>
          <a:xfrm>
            <a:off x="7333200" y="360000"/>
            <a:ext cx="1432563" cy="141122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6792"/>
            <a:ext cx="7772400" cy="1683618"/>
          </a:xfrm>
        </p:spPr>
        <p:txBody>
          <a:bodyPr/>
          <a:lstStyle>
            <a:lvl1pPr algn="ctr">
              <a:defRPr b="1"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371600" y="3356992"/>
            <a:ext cx="6400800" cy="1752600"/>
          </a:xfrm>
        </p:spPr>
        <p:txBody>
          <a:bodyPr/>
          <a:lstStyle>
            <a:lvl1pPr marL="0" indent="0" algn="ctr">
              <a:buNone/>
              <a:defRPr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Facilitator name, date etc.</a:t>
            </a:r>
            <a:endParaRPr lang="en-GB"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l="34294"/>
          <a:stretch/>
        </p:blipFill>
        <p:spPr>
          <a:xfrm>
            <a:off x="0" y="2857"/>
            <a:ext cx="9144000" cy="1049879"/>
          </a:xfrm>
          <a:prstGeom prst="rect">
            <a:avLst/>
          </a:prstGeom>
        </p:spPr>
      </p:pic>
      <p:pic>
        <p:nvPicPr>
          <p:cNvPr id="9" name="Picture 8"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l="27163" t="94655" r="-172" b="1936"/>
          <a:stretch/>
        </p:blipFill>
        <p:spPr bwMode="auto">
          <a:xfrm>
            <a:off x="2411760" y="6309320"/>
            <a:ext cx="6748041" cy="516915"/>
          </a:xfrm>
          <a:prstGeom prst="rect">
            <a:avLst/>
          </a:prstGeom>
          <a:noFill/>
          <a:ln>
            <a:noFill/>
          </a:ln>
          <a:extLst>
            <a:ext uri="{53640926-AAD7-44D8-BBD7-CCE9431645EC}">
              <a14:shadowObscured xmlns:a14="http://schemas.microsoft.com/office/drawing/2010/main"/>
            </a:ext>
          </a:extLst>
        </p:spPr>
      </p:pic>
      <p:sp>
        <p:nvSpPr>
          <p:cNvPr id="12" name="TextBox 7"/>
          <p:cNvSpPr txBox="1">
            <a:spLocks noChangeArrowheads="1"/>
          </p:cNvSpPr>
          <p:nvPr userDrawn="1"/>
        </p:nvSpPr>
        <p:spPr bwMode="auto">
          <a:xfrm>
            <a:off x="2803798" y="5733256"/>
            <a:ext cx="3568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p>
        </p:txBody>
      </p:sp>
      <p:pic>
        <p:nvPicPr>
          <p:cNvPr id="13" name="Picture 13" descr="P:\Design &amp; Publications\twitter-bird-light-bgs.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99792" y="5672658"/>
            <a:ext cx="636662" cy="6366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7564" y="5805264"/>
            <a:ext cx="1936204" cy="838378"/>
          </a:xfrm>
          <a:prstGeom prst="rect">
            <a:avLst/>
          </a:prstGeom>
        </p:spPr>
      </p:pic>
      <p:pic>
        <p:nvPicPr>
          <p:cNvPr id="18" name="Picture 17"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t="92971" r="91250" b="2664"/>
          <a:stretch/>
        </p:blipFill>
        <p:spPr bwMode="auto">
          <a:xfrm>
            <a:off x="-4514" y="6058313"/>
            <a:ext cx="400050" cy="6617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862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 Title Slide 2">
    <p:spTree>
      <p:nvGrpSpPr>
        <p:cNvPr id="1" name=""/>
        <p:cNvGrpSpPr/>
        <p:nvPr/>
      </p:nvGrpSpPr>
      <p:grpSpPr>
        <a:xfrm>
          <a:off x="0" y="0"/>
          <a:ext cx="0" cy="0"/>
          <a:chOff x="0" y="0"/>
          <a:chExt cx="0" cy="0"/>
        </a:xfrm>
      </p:grpSpPr>
      <p:pic>
        <p:nvPicPr>
          <p:cNvPr id="9" name="Picture 8" descr="powerpoint_background-im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userDrawn="1"/>
        </p:nvSpPr>
        <p:spPr>
          <a:xfrm>
            <a:off x="0" y="4149080"/>
            <a:ext cx="8748464" cy="2304016"/>
          </a:xfrm>
          <a:prstGeom prst="rect">
            <a:avLst/>
          </a:prstGeom>
          <a:solidFill>
            <a:srgbClr val="007AA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HEA_Logo_Primary_Blue_RGB.png"/>
          <p:cNvPicPr>
            <a:picLocks noChangeAspect="1"/>
          </p:cNvPicPr>
          <p:nvPr userDrawn="1"/>
        </p:nvPicPr>
        <p:blipFill>
          <a:blip r:embed="rId3" cstate="email"/>
          <a:stretch>
            <a:fillRect/>
          </a:stretch>
        </p:blipFill>
        <p:spPr>
          <a:xfrm>
            <a:off x="7333479" y="332656"/>
            <a:ext cx="1432563" cy="1411227"/>
          </a:xfrm>
          <a:prstGeom prst="rect">
            <a:avLst/>
          </a:prstGeom>
        </p:spPr>
      </p:pic>
      <p:sp>
        <p:nvSpPr>
          <p:cNvPr id="13" name="Text Placeholder 12"/>
          <p:cNvSpPr>
            <a:spLocks noGrp="1"/>
          </p:cNvSpPr>
          <p:nvPr userDrawn="1">
            <p:ph type="body" sz="quarter" idx="10"/>
          </p:nvPr>
        </p:nvSpPr>
        <p:spPr>
          <a:xfrm>
            <a:off x="251520" y="5660926"/>
            <a:ext cx="8424936" cy="360362"/>
          </a:xfrm>
        </p:spPr>
        <p:txBody>
          <a:bodyPr>
            <a:normAutofit/>
          </a:bodyPr>
          <a:lstStyle>
            <a:lvl1pPr algn="l">
              <a:defRPr>
                <a:solidFill>
                  <a:schemeClr val="bg1"/>
                </a:solidFill>
              </a:defRPr>
            </a:lvl1pPr>
          </a:lstStyle>
          <a:p>
            <a:pPr lvl="0"/>
            <a:r>
              <a:rPr lang="en-US" smtClean="0"/>
              <a:t>Click to edit Master text styles</a:t>
            </a:r>
          </a:p>
        </p:txBody>
      </p:sp>
      <p:sp>
        <p:nvSpPr>
          <p:cNvPr id="10" name="Text Placeholder 12"/>
          <p:cNvSpPr>
            <a:spLocks noGrp="1"/>
          </p:cNvSpPr>
          <p:nvPr>
            <p:ph type="body" sz="quarter" idx="11"/>
          </p:nvPr>
        </p:nvSpPr>
        <p:spPr>
          <a:xfrm>
            <a:off x="251520" y="6020966"/>
            <a:ext cx="5544616" cy="432370"/>
          </a:xfrm>
        </p:spPr>
        <p:txBody>
          <a:bodyPr>
            <a:normAutofit/>
          </a:bodyPr>
          <a:lstStyle>
            <a:lvl1pPr algn="l">
              <a:defRPr>
                <a:solidFill>
                  <a:schemeClr val="bg1"/>
                </a:solidFill>
              </a:defRPr>
            </a:lvl1pPr>
          </a:lstStyle>
          <a:p>
            <a:pPr lvl="0"/>
            <a:r>
              <a:rPr lang="en-US" smtClean="0"/>
              <a:t>Click to edit Master text styles</a:t>
            </a:r>
          </a:p>
        </p:txBody>
      </p:sp>
      <p:sp>
        <p:nvSpPr>
          <p:cNvPr id="14" name="Text Placeholder 12"/>
          <p:cNvSpPr>
            <a:spLocks noGrp="1"/>
          </p:cNvSpPr>
          <p:nvPr>
            <p:ph type="body" sz="quarter" idx="12" hasCustomPrompt="1"/>
          </p:nvPr>
        </p:nvSpPr>
        <p:spPr>
          <a:xfrm>
            <a:off x="6228184" y="6020966"/>
            <a:ext cx="2447850" cy="432370"/>
          </a:xfrm>
        </p:spPr>
        <p:txBody>
          <a:bodyPr/>
          <a:lstStyle>
            <a:lvl1pPr algn="r">
              <a:defRPr baseline="0">
                <a:solidFill>
                  <a:schemeClr val="bg1"/>
                </a:solidFill>
              </a:defRPr>
            </a:lvl1pPr>
          </a:lstStyle>
          <a:p>
            <a:pPr lvl="0"/>
            <a:r>
              <a:rPr lang="en-US" dirty="0" smtClean="0"/>
              <a:t>Insert Date Here</a:t>
            </a:r>
          </a:p>
        </p:txBody>
      </p:sp>
      <p:sp>
        <p:nvSpPr>
          <p:cNvPr id="12" name="Rectangle 4"/>
          <p:cNvSpPr>
            <a:spLocks noGrp="1" noChangeArrowheads="1"/>
          </p:cNvSpPr>
          <p:nvPr>
            <p:ph type="title"/>
          </p:nvPr>
        </p:nvSpPr>
        <p:spPr>
          <a:xfrm>
            <a:off x="251520" y="4149080"/>
            <a:ext cx="8424936" cy="1368152"/>
          </a:xfrm>
        </p:spPr>
        <p:txBody>
          <a:bodyPr wrap="square" anchor="t">
            <a:normAutofit/>
          </a:bodyPr>
          <a:lstStyle>
            <a:lvl1pPr>
              <a:defRPr sz="3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35080" cy="1354162"/>
          </a:xfrm>
        </p:spPr>
        <p:txBody>
          <a:bodyPr>
            <a:normAutofit/>
          </a:bodyPr>
          <a:lstStyle>
            <a:lvl1pPr algn="l">
              <a:defRPr sz="3600" b="0"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Slide Title</a:t>
            </a:r>
            <a:endParaRPr lang="en-GB" dirty="0"/>
          </a:p>
        </p:txBody>
      </p:sp>
      <p:sp>
        <p:nvSpPr>
          <p:cNvPr id="3" name="Content Placeholder 2"/>
          <p:cNvSpPr>
            <a:spLocks noGrp="1"/>
          </p:cNvSpPr>
          <p:nvPr>
            <p:ph idx="1"/>
          </p:nvPr>
        </p:nvSpPr>
        <p:spPr>
          <a:xfrm>
            <a:off x="457200" y="1844824"/>
            <a:ext cx="8229600" cy="4032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11" name="Group 10"/>
          <p:cNvGrpSpPr/>
          <p:nvPr userDrawn="1"/>
        </p:nvGrpSpPr>
        <p:grpSpPr>
          <a:xfrm>
            <a:off x="0" y="6021288"/>
            <a:ext cx="9180512" cy="836872"/>
            <a:chOff x="2313341" y="6344818"/>
            <a:chExt cx="6830659" cy="513342"/>
          </a:xfrm>
        </p:grpSpPr>
        <p:pic>
          <p:nvPicPr>
            <p:cNvPr id="9" name="Picture 8"/>
            <p:cNvPicPr/>
            <p:nvPr userDrawn="1"/>
          </p:nvPicPr>
          <p:blipFill rotWithShape="1">
            <a:blip r:embed="rId2" cstate="print">
              <a:extLst>
                <a:ext uri="{28A0092B-C50C-407E-A947-70E740481C1C}">
                  <a14:useLocalDpi xmlns:a14="http://schemas.microsoft.com/office/drawing/2010/main" val="0"/>
                </a:ext>
              </a:extLst>
            </a:blip>
            <a:srcRect l="19086" t="235" b="235"/>
            <a:stretch/>
          </p:blipFill>
          <p:spPr>
            <a:xfrm>
              <a:off x="4002318" y="6344818"/>
              <a:ext cx="5141682" cy="513342"/>
            </a:xfrm>
            <a:prstGeom prst="rect">
              <a:avLst/>
            </a:prstGeom>
          </p:spPr>
        </p:pic>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53309" t="235" r="16521" b="235"/>
            <a:stretch/>
          </p:blipFill>
          <p:spPr>
            <a:xfrm>
              <a:off x="2313341" y="6344818"/>
              <a:ext cx="1688977" cy="513342"/>
            </a:xfrm>
            <a:prstGeom prst="rect">
              <a:avLst/>
            </a:prstGeom>
          </p:spPr>
        </p:pic>
      </p:grpSp>
      <p:sp>
        <p:nvSpPr>
          <p:cNvPr id="8" name="TextBox 7"/>
          <p:cNvSpPr txBox="1">
            <a:spLocks noChangeArrowheads="1"/>
          </p:cNvSpPr>
          <p:nvPr userDrawn="1"/>
        </p:nvSpPr>
        <p:spPr bwMode="auto">
          <a:xfrm>
            <a:off x="2915816" y="6237312"/>
            <a:ext cx="3455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p>
        </p:txBody>
      </p:sp>
      <p:pic>
        <p:nvPicPr>
          <p:cNvPr id="13" name="Picture 13" descr="P:\Design &amp; Publications\twitter-bird-light-bgs.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40000" contrast="60000"/>
                    </a14:imgEffect>
                  </a14:imgLayer>
                </a14:imgProps>
              </a:ext>
              <a:ext uri="{28A0092B-C50C-407E-A947-70E740481C1C}">
                <a14:useLocalDpi xmlns:a14="http://schemas.microsoft.com/office/drawing/2010/main" val="0"/>
              </a:ext>
            </a:extLst>
          </a:blip>
          <a:srcRect/>
          <a:stretch>
            <a:fillRect/>
          </a:stretch>
        </p:blipFill>
        <p:spPr bwMode="auto">
          <a:xfrm>
            <a:off x="2627784" y="6032698"/>
            <a:ext cx="780678" cy="7806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433074"/>
            <a:ext cx="1763688" cy="763678"/>
          </a:xfrm>
          <a:prstGeom prst="rect">
            <a:avLst/>
          </a:prstGeom>
        </p:spPr>
      </p:pic>
    </p:spTree>
    <p:extLst>
      <p:ext uri="{BB962C8B-B14F-4D97-AF65-F5344CB8AC3E}">
        <p14:creationId xmlns:p14="http://schemas.microsoft.com/office/powerpoint/2010/main" val="146480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83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715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557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D69BE2C0-355C-46C6-9D2F-2F42CD065ABF}"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6" name="Slide Number Placeholder 5"/>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94C85896-4F70-4045-BB06-6C38F7190101}"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3075107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5FF9D8D9-85C5-42E1-99CB-84417F3550A9}"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6" name="Slide Number Placeholder 5"/>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A9E39653-DCF0-4E85-9F89-F2B41E967368}"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1203061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3B70ECF1-1ED9-4E2B-9C8D-E6FB7DB5EB0D}"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6" name="Slide Number Placeholder 5"/>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3377592A-934B-4C4E-9E22-A4D2DD565E07}"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3812247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20C3F393-3C52-4FC6-A44F-A1DD14949D35}"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6" name="Footer Placeholder 5"/>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7" name="Slide Number Placeholder 6"/>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1A5F3CA5-6073-4391-8501-8C64D8B8DD50}"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3544412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ECD91064-421C-4CE4-A47B-58BB17F33035}"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8" name="Footer Placeholder 7"/>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9" name="Slide Number Placeholder 8"/>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CF3A1036-0A63-40A0-B74A-9EAA56498650}"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1851668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67114DEF-27AD-4D90-ABDC-1691B68C8925}"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4" name="Footer Placeholder 3"/>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5" name="Slide Number Placeholder 4"/>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AADCD10E-8C72-4942-AAC3-0455342BE431}"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315449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 Title Slide 2 - Bigger Box">
    <p:spTree>
      <p:nvGrpSpPr>
        <p:cNvPr id="1" name=""/>
        <p:cNvGrpSpPr/>
        <p:nvPr/>
      </p:nvGrpSpPr>
      <p:grpSpPr>
        <a:xfrm>
          <a:off x="0" y="0"/>
          <a:ext cx="0" cy="0"/>
          <a:chOff x="0" y="0"/>
          <a:chExt cx="0" cy="0"/>
        </a:xfrm>
      </p:grpSpPr>
      <p:pic>
        <p:nvPicPr>
          <p:cNvPr id="9" name="Picture 8" descr="powerpoint_background-im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userDrawn="1"/>
        </p:nvSpPr>
        <p:spPr>
          <a:xfrm>
            <a:off x="0" y="3645024"/>
            <a:ext cx="8748464" cy="2808072"/>
          </a:xfrm>
          <a:prstGeom prst="rect">
            <a:avLst/>
          </a:prstGeom>
          <a:solidFill>
            <a:srgbClr val="007AA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HEA_Logo_Primary_Blue_RGB.png"/>
          <p:cNvPicPr>
            <a:picLocks noChangeAspect="1"/>
          </p:cNvPicPr>
          <p:nvPr userDrawn="1"/>
        </p:nvPicPr>
        <p:blipFill>
          <a:blip r:embed="rId3" cstate="email"/>
          <a:stretch>
            <a:fillRect/>
          </a:stretch>
        </p:blipFill>
        <p:spPr>
          <a:xfrm>
            <a:off x="7333479" y="332656"/>
            <a:ext cx="1432563" cy="1411227"/>
          </a:xfrm>
          <a:prstGeom prst="rect">
            <a:avLst/>
          </a:prstGeom>
        </p:spPr>
      </p:pic>
      <p:sp>
        <p:nvSpPr>
          <p:cNvPr id="13" name="Text Placeholder 12"/>
          <p:cNvSpPr>
            <a:spLocks noGrp="1"/>
          </p:cNvSpPr>
          <p:nvPr userDrawn="1">
            <p:ph type="body" sz="quarter" idx="10"/>
          </p:nvPr>
        </p:nvSpPr>
        <p:spPr>
          <a:xfrm>
            <a:off x="251520" y="5660926"/>
            <a:ext cx="8424936" cy="360362"/>
          </a:xfrm>
        </p:spPr>
        <p:txBody>
          <a:bodyPr>
            <a:normAutofit/>
          </a:bodyPr>
          <a:lstStyle>
            <a:lvl1pPr algn="l">
              <a:defRPr>
                <a:solidFill>
                  <a:schemeClr val="bg1"/>
                </a:solidFill>
              </a:defRPr>
            </a:lvl1pPr>
          </a:lstStyle>
          <a:p>
            <a:pPr lvl="0"/>
            <a:r>
              <a:rPr lang="en-US" smtClean="0"/>
              <a:t>Click to edit Master text styles</a:t>
            </a:r>
          </a:p>
        </p:txBody>
      </p:sp>
      <p:sp>
        <p:nvSpPr>
          <p:cNvPr id="10" name="Text Placeholder 12"/>
          <p:cNvSpPr>
            <a:spLocks noGrp="1"/>
          </p:cNvSpPr>
          <p:nvPr>
            <p:ph type="body" sz="quarter" idx="11"/>
          </p:nvPr>
        </p:nvSpPr>
        <p:spPr>
          <a:xfrm>
            <a:off x="251520" y="6020966"/>
            <a:ext cx="5544616" cy="432370"/>
          </a:xfrm>
        </p:spPr>
        <p:txBody>
          <a:bodyPr>
            <a:normAutofit/>
          </a:bodyPr>
          <a:lstStyle>
            <a:lvl1pPr algn="l">
              <a:defRPr>
                <a:solidFill>
                  <a:schemeClr val="bg1"/>
                </a:solidFill>
              </a:defRPr>
            </a:lvl1pPr>
          </a:lstStyle>
          <a:p>
            <a:pPr lvl="0"/>
            <a:r>
              <a:rPr lang="en-US" smtClean="0"/>
              <a:t>Click to edit Master text styles</a:t>
            </a:r>
          </a:p>
        </p:txBody>
      </p:sp>
      <p:sp>
        <p:nvSpPr>
          <p:cNvPr id="14" name="Text Placeholder 12"/>
          <p:cNvSpPr>
            <a:spLocks noGrp="1"/>
          </p:cNvSpPr>
          <p:nvPr>
            <p:ph type="body" sz="quarter" idx="12" hasCustomPrompt="1"/>
          </p:nvPr>
        </p:nvSpPr>
        <p:spPr>
          <a:xfrm>
            <a:off x="6228184" y="6020966"/>
            <a:ext cx="2447850" cy="432370"/>
          </a:xfrm>
        </p:spPr>
        <p:txBody>
          <a:bodyPr/>
          <a:lstStyle>
            <a:lvl1pPr algn="r">
              <a:defRPr baseline="0">
                <a:solidFill>
                  <a:schemeClr val="bg1"/>
                </a:solidFill>
              </a:defRPr>
            </a:lvl1pPr>
          </a:lstStyle>
          <a:p>
            <a:pPr lvl="0"/>
            <a:r>
              <a:rPr lang="en-US" dirty="0" smtClean="0"/>
              <a:t>Insert Date Here</a:t>
            </a:r>
          </a:p>
        </p:txBody>
      </p:sp>
      <p:sp>
        <p:nvSpPr>
          <p:cNvPr id="12" name="Rectangle 4"/>
          <p:cNvSpPr>
            <a:spLocks noGrp="1" noChangeArrowheads="1"/>
          </p:cNvSpPr>
          <p:nvPr>
            <p:ph type="title"/>
          </p:nvPr>
        </p:nvSpPr>
        <p:spPr>
          <a:xfrm>
            <a:off x="251520" y="3717032"/>
            <a:ext cx="8424936" cy="1800200"/>
          </a:xfrm>
        </p:spPr>
        <p:txBody>
          <a:bodyPr wrap="square" anchor="t">
            <a:normAutofit/>
          </a:bodyPr>
          <a:lstStyle>
            <a:lvl1pPr>
              <a:defRPr sz="3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2F79C697-A04B-4926-9240-1B5964D26C17}"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3" name="Footer Placeholder 2"/>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4" name="Slide Number Placeholder 3"/>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F43D9FEA-B661-477C-A256-EB05A2EF3BDE}"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3842423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633C6D38-9B94-41FB-A85E-CFDF69065BCC}"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6" name="Footer Placeholder 5"/>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7" name="Slide Number Placeholder 6"/>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BDD60BFF-3C48-4595-9A26-10B86480A60C}"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2673200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BA0F7FA7-EA2B-4346-8F31-E54B33580752}"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6" name="Footer Placeholder 5"/>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7" name="Slide Number Placeholder 6"/>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8036DD61-9B7E-4CED-9025-7948A6008E99}"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4176836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E00B05DA-8947-45D1-AB83-787B9817E68F}"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6" name="Slide Number Placeholder 5"/>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013E0012-FDE7-4D87-9792-0307DEC7F240}"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2427321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789FC2B7-311B-4FBB-8372-06A6F981BFD0}" type="datetime1">
              <a:rPr lang="en-GB" sz="1800">
                <a:solidFill>
                  <a:prstClr val="black"/>
                </a:solidFill>
                <a:ea typeface="MS PGothic" panose="020B0600070205080204" pitchFamily="34" charset="-128"/>
              </a:rPr>
              <a:pPr defTabSz="457200"/>
              <a:t>25/02/2015</a:t>
            </a:fld>
            <a:endParaRPr lang="en-GB" sz="1800">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3124200" y="6356351"/>
            <a:ext cx="2895600" cy="366183"/>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sz="1800">
              <a:solidFill>
                <a:prstClr val="black"/>
              </a:solidFill>
            </a:endParaRPr>
          </a:p>
        </p:txBody>
      </p:sp>
      <p:sp>
        <p:nvSpPr>
          <p:cNvPr id="6" name="Slide Number Placeholder 5"/>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defTabSz="457200"/>
            <a:fld id="{F92DC76D-AD09-4D62-A218-76C81CF62D8B}" type="slidenum">
              <a:rPr lang="en-GB" sz="1800">
                <a:solidFill>
                  <a:prstClr val="black"/>
                </a:solidFill>
                <a:ea typeface="MS PGothic" panose="020B0600070205080204" pitchFamily="34" charset="-128"/>
              </a:rPr>
              <a:pPr defTabSz="457200"/>
              <a:t>‹#›</a:t>
            </a:fld>
            <a:endParaRPr lang="en-GB"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1150937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9585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1802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94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2928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449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 Title Slide 3">
    <p:spTree>
      <p:nvGrpSpPr>
        <p:cNvPr id="1" name=""/>
        <p:cNvGrpSpPr/>
        <p:nvPr/>
      </p:nvGrpSpPr>
      <p:grpSpPr>
        <a:xfrm>
          <a:off x="0" y="0"/>
          <a:ext cx="0" cy="0"/>
          <a:chOff x="0" y="0"/>
          <a:chExt cx="0" cy="0"/>
        </a:xfrm>
      </p:grpSpPr>
      <p:pic>
        <p:nvPicPr>
          <p:cNvPr id="9" name="Picture 8" descr="powerpoint_background-im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7384"/>
            <a:ext cx="9144000" cy="6858000"/>
          </a:xfrm>
          <a:prstGeom prst="rect">
            <a:avLst/>
          </a:prstGeom>
        </p:spPr>
      </p:pic>
      <p:sp>
        <p:nvSpPr>
          <p:cNvPr id="10" name="Rectangle 9"/>
          <p:cNvSpPr/>
          <p:nvPr userDrawn="1"/>
        </p:nvSpPr>
        <p:spPr>
          <a:xfrm>
            <a:off x="0" y="4149080"/>
            <a:ext cx="8748464" cy="2304016"/>
          </a:xfrm>
          <a:prstGeom prst="rect">
            <a:avLst/>
          </a:prstGeom>
          <a:solidFill>
            <a:srgbClr val="007AA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12"/>
          <p:cNvSpPr>
            <a:spLocks noGrp="1"/>
          </p:cNvSpPr>
          <p:nvPr>
            <p:ph type="body" sz="quarter" idx="10"/>
          </p:nvPr>
        </p:nvSpPr>
        <p:spPr>
          <a:xfrm>
            <a:off x="251520" y="5660926"/>
            <a:ext cx="8424936" cy="360362"/>
          </a:xfrm>
        </p:spPr>
        <p:txBody>
          <a:bodyPr>
            <a:normAutofit/>
          </a:bodyPr>
          <a:lstStyle>
            <a:lvl1pPr algn="l">
              <a:defRPr>
                <a:solidFill>
                  <a:schemeClr val="bg1"/>
                </a:solidFill>
              </a:defRPr>
            </a:lvl1pPr>
          </a:lstStyle>
          <a:p>
            <a:pPr lvl="0"/>
            <a:r>
              <a:rPr lang="en-US" smtClean="0"/>
              <a:t>Click to edit Master text styles</a:t>
            </a:r>
          </a:p>
        </p:txBody>
      </p:sp>
      <p:sp>
        <p:nvSpPr>
          <p:cNvPr id="16" name="Text Placeholder 12"/>
          <p:cNvSpPr>
            <a:spLocks noGrp="1"/>
          </p:cNvSpPr>
          <p:nvPr>
            <p:ph type="body" sz="quarter" idx="11"/>
          </p:nvPr>
        </p:nvSpPr>
        <p:spPr>
          <a:xfrm>
            <a:off x="251520" y="6020966"/>
            <a:ext cx="5544616" cy="432370"/>
          </a:xfrm>
        </p:spPr>
        <p:txBody>
          <a:bodyPr>
            <a:normAutofit/>
          </a:bodyPr>
          <a:lstStyle>
            <a:lvl1pPr algn="l">
              <a:defRPr>
                <a:solidFill>
                  <a:schemeClr val="bg1"/>
                </a:solidFill>
              </a:defRPr>
            </a:lvl1pPr>
          </a:lstStyle>
          <a:p>
            <a:pPr lvl="0"/>
            <a:r>
              <a:rPr lang="en-US" smtClean="0"/>
              <a:t>Click to edit Master text styles</a:t>
            </a:r>
          </a:p>
        </p:txBody>
      </p:sp>
      <p:sp>
        <p:nvSpPr>
          <p:cNvPr id="18" name="Text Placeholder 12"/>
          <p:cNvSpPr>
            <a:spLocks noGrp="1"/>
          </p:cNvSpPr>
          <p:nvPr>
            <p:ph type="body" sz="quarter" idx="12" hasCustomPrompt="1"/>
          </p:nvPr>
        </p:nvSpPr>
        <p:spPr>
          <a:xfrm>
            <a:off x="6228184" y="6020966"/>
            <a:ext cx="2447850" cy="432370"/>
          </a:xfrm>
        </p:spPr>
        <p:txBody>
          <a:bodyPr/>
          <a:lstStyle>
            <a:lvl1pPr algn="r">
              <a:defRPr baseline="0">
                <a:solidFill>
                  <a:schemeClr val="bg1"/>
                </a:solidFill>
              </a:defRPr>
            </a:lvl1pPr>
          </a:lstStyle>
          <a:p>
            <a:pPr lvl="0"/>
            <a:r>
              <a:rPr lang="en-US" dirty="0" smtClean="0"/>
              <a:t>Insert Date Here</a:t>
            </a:r>
          </a:p>
        </p:txBody>
      </p:sp>
      <p:sp>
        <p:nvSpPr>
          <p:cNvPr id="11" name="Rectangle 4"/>
          <p:cNvSpPr>
            <a:spLocks noGrp="1" noChangeArrowheads="1"/>
          </p:cNvSpPr>
          <p:nvPr>
            <p:ph type="title"/>
          </p:nvPr>
        </p:nvSpPr>
        <p:spPr>
          <a:xfrm>
            <a:off x="251520" y="4149080"/>
            <a:ext cx="8424936" cy="1368152"/>
          </a:xfrm>
        </p:spPr>
        <p:txBody>
          <a:bodyPr anchor="t">
            <a:normAutofit/>
          </a:bodyPr>
          <a:lstStyle>
            <a:lvl1pPr>
              <a:defRPr sz="3600">
                <a:solidFill>
                  <a:schemeClr val="bg1"/>
                </a:solidFill>
              </a:defRPr>
            </a:lvl1pPr>
          </a:lstStyle>
          <a:p>
            <a:r>
              <a:rPr lang="en-US" smtClean="0"/>
              <a:t>Click to edit Master title style</a:t>
            </a:r>
            <a:endParaRPr lang="en-GB" dirty="0"/>
          </a:p>
        </p:txBody>
      </p:sp>
      <p:pic>
        <p:nvPicPr>
          <p:cNvPr id="2050" name="Picture 2" descr="C:\Users\paulineh\AppData\Local\Microsoft\Windows\Temporary Internet Files\Content.Outlook\3QY8LJ7W\SPARQS_OUTLINES_CMYK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56240" y="67604"/>
            <a:ext cx="2272144" cy="9838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0894" y="-36359"/>
            <a:ext cx="1123106" cy="1191768"/>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5340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5947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8227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9051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9866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25/02/2015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83287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2/25/2015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GB" smtClean="0">
                <a:solidFill>
                  <a:srgbClr val="F0A22E">
                    <a:tint val="20000"/>
                  </a:srgbClr>
                </a:solidFill>
              </a:rPr>
              <a:t>Presentation title</a:t>
            </a:r>
            <a:endParaRPr lang="en-GB" dirty="0">
              <a:solidFill>
                <a:srgbClr val="F0A22E">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E6288EA-60DC-4854-8116-4877A252A687}" type="slidenum">
              <a:rPr lang="en-GB" smtClean="0">
                <a:latin typeface="Gill Sans MT"/>
                <a:cs typeface="Gill Sans MT"/>
              </a:rPr>
              <a:pPr/>
              <a:t>‹#›</a:t>
            </a:fld>
            <a:endParaRPr lang="en-GB" dirty="0">
              <a:latin typeface="Gill Sans MT"/>
              <a:cs typeface="Gill Sans MT"/>
            </a:endParaRPr>
          </a:p>
        </p:txBody>
      </p:sp>
    </p:spTree>
    <p:extLst>
      <p:ext uri="{BB962C8B-B14F-4D97-AF65-F5344CB8AC3E}">
        <p14:creationId xmlns:p14="http://schemas.microsoft.com/office/powerpoint/2010/main" val="112628985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solidFill>
                  <a:prstClr val="black"/>
                </a:solidFill>
              </a:rPr>
              <a:pPr/>
              <a:t>2/25/2015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GB" smtClean="0">
                <a:solidFill>
                  <a:prstClr val="black"/>
                </a:solidFill>
              </a:rPr>
              <a:t>Presentation title</a:t>
            </a:r>
            <a:endParaRPr lang="en-GB" dirty="0">
              <a:solidFill>
                <a:prstClr val="black"/>
              </a:solidFill>
            </a:endParaRPr>
          </a:p>
        </p:txBody>
      </p:sp>
      <p:sp>
        <p:nvSpPr>
          <p:cNvPr id="6" name="Slide Number Placeholder 5"/>
          <p:cNvSpPr>
            <a:spLocks noGrp="1"/>
          </p:cNvSpPr>
          <p:nvPr>
            <p:ph type="sldNum" sz="quarter" idx="12"/>
          </p:nvPr>
        </p:nvSpPr>
        <p:spPr/>
        <p:txBody>
          <a:bodyPr/>
          <a:lstStyle>
            <a:extLst/>
          </a:lstStyle>
          <a:p>
            <a:fld id="{1E6288EA-60DC-4854-8116-4877A252A687}" type="slidenum">
              <a:rPr lang="en-GB" smtClean="0">
                <a:solidFill>
                  <a:prstClr val="black"/>
                </a:solidFill>
                <a:latin typeface="Gill Sans MT"/>
                <a:cs typeface="Gill Sans MT"/>
              </a:rPr>
              <a:pPr/>
              <a:t>‹#›</a:t>
            </a:fld>
            <a:endParaRPr lang="en-GB" dirty="0">
              <a:solidFill>
                <a:prstClr val="black"/>
              </a:solidFill>
              <a:latin typeface="Gill Sans MT"/>
              <a:cs typeface="Gill Sans MT"/>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5081577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solidFill>
                  <a:prstClr val="white"/>
                </a:solidFill>
              </a:rPr>
              <a:pPr/>
              <a:t>2/25/2015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en-GB" smtClean="0">
                <a:solidFill>
                  <a:prstClr val="white"/>
                </a:solidFill>
              </a:rPr>
              <a:t>Presentation title</a:t>
            </a:r>
            <a:endParaRPr lang="en-GB" dirty="0">
              <a:solidFill>
                <a:prstClr val="white"/>
              </a:solidFill>
            </a:endParaRPr>
          </a:p>
        </p:txBody>
      </p:sp>
      <p:sp>
        <p:nvSpPr>
          <p:cNvPr id="6" name="Slide Number Placeholder 5"/>
          <p:cNvSpPr>
            <a:spLocks noGrp="1"/>
          </p:cNvSpPr>
          <p:nvPr>
            <p:ph type="sldNum" sz="quarter" idx="12"/>
          </p:nvPr>
        </p:nvSpPr>
        <p:spPr/>
        <p:txBody>
          <a:bodyPr/>
          <a:lstStyle>
            <a:extLst/>
          </a:lstStyle>
          <a:p>
            <a:fld id="{1E6288EA-60DC-4854-8116-4877A252A687}" type="slidenum">
              <a:rPr lang="en-GB" smtClean="0">
                <a:solidFill>
                  <a:prstClr val="white"/>
                </a:solidFill>
                <a:latin typeface="Gill Sans MT"/>
                <a:cs typeface="Gill Sans MT"/>
              </a:rPr>
              <a:pPr/>
              <a:t>‹#›</a:t>
            </a:fld>
            <a:endParaRPr lang="en-GB" dirty="0">
              <a:solidFill>
                <a:prstClr val="white"/>
              </a:solidFill>
              <a:latin typeface="Gill Sans MT"/>
              <a:cs typeface="Gill Sans MT"/>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54561441"/>
      </p:ext>
    </p:extLst>
  </p:cSld>
  <p:clrMapOvr>
    <a:overrideClrMapping bg1="dk1" tx1="lt1" bg2="dk2" tx2="lt2" accent1="accent1" accent2="accent2" accent3="accent3" accent4="accent4" accent5="accent5" accent6="accent6" hlink="hlink" folHlink="folHlink"/>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4213AF-26F6-41FA-8D85-E2C5388D6E58}" type="datetimeFigureOut">
              <a:rPr lang="en-US" smtClean="0">
                <a:solidFill>
                  <a:prstClr val="white"/>
                </a:solidFill>
              </a:rPr>
              <a:pPr/>
              <a:t>2/25/2015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en-GB" smtClean="0">
                <a:solidFill>
                  <a:prstClr val="white"/>
                </a:solidFill>
              </a:rPr>
              <a:t>Presentation title</a:t>
            </a:r>
            <a:endParaRPr lang="en-GB" dirty="0">
              <a:solidFill>
                <a:prstClr val="white"/>
              </a:solidFill>
            </a:endParaRPr>
          </a:p>
        </p:txBody>
      </p:sp>
      <p:sp>
        <p:nvSpPr>
          <p:cNvPr id="7" name="Slide Number Placeholder 6"/>
          <p:cNvSpPr>
            <a:spLocks noGrp="1"/>
          </p:cNvSpPr>
          <p:nvPr>
            <p:ph type="sldNum" sz="quarter" idx="12"/>
          </p:nvPr>
        </p:nvSpPr>
        <p:spPr/>
        <p:txBody>
          <a:bodyPr/>
          <a:lstStyle>
            <a:extLst/>
          </a:lstStyle>
          <a:p>
            <a:fld id="{1E6288EA-60DC-4854-8116-4877A252A687}" type="slidenum">
              <a:rPr lang="en-GB" smtClean="0">
                <a:solidFill>
                  <a:prstClr val="white"/>
                </a:solidFill>
                <a:latin typeface="Gill Sans MT"/>
                <a:cs typeface="Gill Sans MT"/>
              </a:rPr>
              <a:pPr/>
              <a:t>‹#›</a:t>
            </a:fld>
            <a:endParaRPr lang="en-GB" dirty="0">
              <a:solidFill>
                <a:prstClr val="white"/>
              </a:solidFill>
              <a:latin typeface="Gill Sans MT"/>
              <a:cs typeface="Gill Sans MT"/>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79318879"/>
      </p:ext>
    </p:extLst>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EA Title Slide No Image">
    <p:spTree>
      <p:nvGrpSpPr>
        <p:cNvPr id="1" name=""/>
        <p:cNvGrpSpPr/>
        <p:nvPr/>
      </p:nvGrpSpPr>
      <p:grpSpPr>
        <a:xfrm>
          <a:off x="0" y="0"/>
          <a:ext cx="0" cy="0"/>
          <a:chOff x="0" y="0"/>
          <a:chExt cx="0" cy="0"/>
        </a:xfrm>
      </p:grpSpPr>
      <p:pic>
        <p:nvPicPr>
          <p:cNvPr id="8" name="Picture 7" descr="HEA_Logo_Primary_Blue_RGB.png"/>
          <p:cNvPicPr>
            <a:picLocks noChangeAspect="1"/>
          </p:cNvPicPr>
          <p:nvPr userDrawn="1"/>
        </p:nvPicPr>
        <p:blipFill>
          <a:blip r:embed="rId2" cstate="email"/>
          <a:stretch>
            <a:fillRect/>
          </a:stretch>
        </p:blipFill>
        <p:spPr>
          <a:xfrm>
            <a:off x="7333479" y="332656"/>
            <a:ext cx="1432563" cy="1411227"/>
          </a:xfrm>
          <a:prstGeom prst="rect">
            <a:avLst/>
          </a:prstGeom>
        </p:spPr>
      </p:pic>
      <p:sp>
        <p:nvSpPr>
          <p:cNvPr id="10" name="Rectangle 9"/>
          <p:cNvSpPr/>
          <p:nvPr userDrawn="1"/>
        </p:nvSpPr>
        <p:spPr>
          <a:xfrm>
            <a:off x="0" y="4149080"/>
            <a:ext cx="8748464" cy="2304016"/>
          </a:xfrm>
          <a:prstGeom prst="rect">
            <a:avLst/>
          </a:prstGeom>
          <a:solidFill>
            <a:srgbClr val="007AA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15" name="Rectangle 4"/>
          <p:cNvSpPr>
            <a:spLocks noGrp="1" noChangeArrowheads="1"/>
          </p:cNvSpPr>
          <p:nvPr>
            <p:ph type="title"/>
          </p:nvPr>
        </p:nvSpPr>
        <p:spPr>
          <a:xfrm>
            <a:off x="251520" y="4149080"/>
            <a:ext cx="8424936" cy="1368152"/>
          </a:xfrm>
        </p:spPr>
        <p:txBody>
          <a:bodyPr wrap="square" anchor="t">
            <a:normAutofit/>
          </a:bodyPr>
          <a:lstStyle>
            <a:lvl1pPr>
              <a:defRPr sz="3600">
                <a:solidFill>
                  <a:schemeClr val="bg1"/>
                </a:solidFill>
              </a:defRPr>
            </a:lvl1pPr>
          </a:lstStyle>
          <a:p>
            <a:r>
              <a:rPr lang="en-US" smtClean="0"/>
              <a:t>Click to edit Master title style</a:t>
            </a:r>
            <a:endParaRPr lang="en-GB" dirty="0"/>
          </a:p>
        </p:txBody>
      </p:sp>
      <p:sp>
        <p:nvSpPr>
          <p:cNvPr id="16" name="Text Placeholder 12"/>
          <p:cNvSpPr>
            <a:spLocks noGrp="1"/>
          </p:cNvSpPr>
          <p:nvPr>
            <p:ph type="body" sz="quarter" idx="10"/>
          </p:nvPr>
        </p:nvSpPr>
        <p:spPr>
          <a:xfrm>
            <a:off x="251520" y="5660926"/>
            <a:ext cx="8424936" cy="360362"/>
          </a:xfrm>
        </p:spPr>
        <p:txBody>
          <a:bodyPr>
            <a:normAutofit/>
          </a:bodyPr>
          <a:lstStyle>
            <a:lvl1pPr algn="l">
              <a:defRPr>
                <a:solidFill>
                  <a:schemeClr val="bg1"/>
                </a:solidFill>
              </a:defRPr>
            </a:lvl1pPr>
          </a:lstStyle>
          <a:p>
            <a:pPr lvl="0"/>
            <a:r>
              <a:rPr lang="en-US" smtClean="0"/>
              <a:t>Click to edit Master text styles</a:t>
            </a:r>
          </a:p>
        </p:txBody>
      </p:sp>
      <p:sp>
        <p:nvSpPr>
          <p:cNvPr id="18" name="Text Placeholder 12"/>
          <p:cNvSpPr>
            <a:spLocks noGrp="1"/>
          </p:cNvSpPr>
          <p:nvPr>
            <p:ph type="body" sz="quarter" idx="11"/>
          </p:nvPr>
        </p:nvSpPr>
        <p:spPr>
          <a:xfrm>
            <a:off x="251520" y="6020966"/>
            <a:ext cx="5544616" cy="432370"/>
          </a:xfrm>
        </p:spPr>
        <p:txBody>
          <a:bodyPr>
            <a:normAutofit/>
          </a:bodyPr>
          <a:lstStyle>
            <a:lvl1pPr algn="l">
              <a:defRPr>
                <a:solidFill>
                  <a:schemeClr val="bg1"/>
                </a:solidFill>
              </a:defRPr>
            </a:lvl1pPr>
          </a:lstStyle>
          <a:p>
            <a:pPr lvl="0"/>
            <a:r>
              <a:rPr lang="en-US" smtClean="0"/>
              <a:t>Click to edit Master text styles</a:t>
            </a:r>
          </a:p>
        </p:txBody>
      </p:sp>
      <p:sp>
        <p:nvSpPr>
          <p:cNvPr id="19" name="Text Placeholder 12"/>
          <p:cNvSpPr>
            <a:spLocks noGrp="1"/>
          </p:cNvSpPr>
          <p:nvPr>
            <p:ph type="body" sz="quarter" idx="12" hasCustomPrompt="1"/>
          </p:nvPr>
        </p:nvSpPr>
        <p:spPr>
          <a:xfrm>
            <a:off x="6228184" y="6020966"/>
            <a:ext cx="2447850" cy="432370"/>
          </a:xfrm>
        </p:spPr>
        <p:txBody>
          <a:bodyPr/>
          <a:lstStyle>
            <a:lvl1pPr algn="r">
              <a:defRPr baseline="0">
                <a:solidFill>
                  <a:schemeClr val="bg1"/>
                </a:solidFill>
              </a:defRPr>
            </a:lvl1pPr>
          </a:lstStyle>
          <a:p>
            <a:pPr lvl="0"/>
            <a:r>
              <a:rPr lang="en-US" dirty="0" smtClean="0"/>
              <a:t>Insert Date Here</a:t>
            </a:r>
          </a:p>
        </p:txBody>
      </p:sp>
    </p:spTree>
    <p:extLst>
      <p:ext uri="{BB962C8B-B14F-4D97-AF65-F5344CB8AC3E}">
        <p14:creationId xmlns:p14="http://schemas.microsoft.com/office/powerpoint/2010/main" val="3568772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4213AF-26F6-41FA-8D85-E2C5388D6E58}" type="datetimeFigureOut">
              <a:rPr lang="en-US" smtClean="0">
                <a:solidFill>
                  <a:prstClr val="black"/>
                </a:solidFill>
              </a:rPr>
              <a:pPr/>
              <a:t>2/25/2015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GB" smtClean="0">
                <a:solidFill>
                  <a:prstClr val="black"/>
                </a:solidFill>
              </a:rPr>
              <a:t>Presentation title</a:t>
            </a:r>
            <a:endParaRPr lang="en-GB" dirty="0">
              <a:solidFill>
                <a:prstClr val="black"/>
              </a:solidFill>
            </a:endParaRPr>
          </a:p>
        </p:txBody>
      </p:sp>
      <p:sp>
        <p:nvSpPr>
          <p:cNvPr id="9" name="Slide Number Placeholder 8"/>
          <p:cNvSpPr>
            <a:spLocks noGrp="1"/>
          </p:cNvSpPr>
          <p:nvPr>
            <p:ph type="sldNum" sz="quarter" idx="12"/>
          </p:nvPr>
        </p:nvSpPr>
        <p:spPr/>
        <p:txBody>
          <a:bodyPr/>
          <a:lstStyle>
            <a:extLst/>
          </a:lstStyle>
          <a:p>
            <a:fld id="{1E6288EA-60DC-4854-8116-4877A252A687}" type="slidenum">
              <a:rPr lang="en-GB" smtClean="0">
                <a:solidFill>
                  <a:prstClr val="black"/>
                </a:solidFill>
                <a:latin typeface="Gill Sans MT"/>
                <a:cs typeface="Gill Sans MT"/>
              </a:rPr>
              <a:pPr/>
              <a:t>‹#›</a:t>
            </a:fld>
            <a:endParaRPr lang="en-GB" dirty="0">
              <a:solidFill>
                <a:prstClr val="black"/>
              </a:solidFill>
              <a:latin typeface="Gill Sans MT"/>
              <a:cs typeface="Gill Sans MT"/>
            </a:endParaRPr>
          </a:p>
        </p:txBody>
      </p:sp>
    </p:spTree>
    <p:extLst>
      <p:ext uri="{BB962C8B-B14F-4D97-AF65-F5344CB8AC3E}">
        <p14:creationId xmlns:p14="http://schemas.microsoft.com/office/powerpoint/2010/main" val="2873377831"/>
      </p:ext>
    </p:extLst>
  </p:cSld>
  <p:clrMapOvr>
    <a:overrideClrMapping bg1="lt1" tx1="dk1" bg2="lt2" tx2="dk2" accent1="accent1" accent2="accent2" accent3="accent3" accent4="accent4" accent5="accent5" accent6="accent6" hlink="hlink" folHlink="folHlink"/>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4213AF-26F6-41FA-8D85-E2C5388D6E58}" type="datetimeFigureOut">
              <a:rPr lang="en-US" smtClean="0">
                <a:solidFill>
                  <a:prstClr val="white"/>
                </a:solidFill>
              </a:rPr>
              <a:pPr/>
              <a:t>2/25/2015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en-GB" smtClean="0">
                <a:solidFill>
                  <a:prstClr val="white"/>
                </a:solidFill>
              </a:rPr>
              <a:t>Presentation title</a:t>
            </a:r>
            <a:endParaRPr lang="en-GB" dirty="0">
              <a:solidFill>
                <a:prstClr val="white"/>
              </a:solidFill>
            </a:endParaRPr>
          </a:p>
        </p:txBody>
      </p:sp>
      <p:sp>
        <p:nvSpPr>
          <p:cNvPr id="5" name="Slide Number Placeholder 4"/>
          <p:cNvSpPr>
            <a:spLocks noGrp="1"/>
          </p:cNvSpPr>
          <p:nvPr>
            <p:ph type="sldNum" sz="quarter" idx="12"/>
          </p:nvPr>
        </p:nvSpPr>
        <p:spPr/>
        <p:txBody>
          <a:bodyPr/>
          <a:lstStyle>
            <a:extLst/>
          </a:lstStyle>
          <a:p>
            <a:fld id="{1E6288EA-60DC-4854-8116-4877A252A687}" type="slidenum">
              <a:rPr lang="en-GB" smtClean="0">
                <a:solidFill>
                  <a:prstClr val="white"/>
                </a:solidFill>
                <a:latin typeface="Gill Sans MT"/>
                <a:cs typeface="Gill Sans MT"/>
              </a:rPr>
              <a:pPr/>
              <a:t>‹#›</a:t>
            </a:fld>
            <a:endParaRPr lang="en-GB" dirty="0">
              <a:solidFill>
                <a:prstClr val="white"/>
              </a:solidFill>
              <a:latin typeface="Gill Sans MT"/>
              <a:cs typeface="Gill Sans MT"/>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853703224"/>
      </p:ext>
    </p:extLst>
  </p:cSld>
  <p:clrMapOvr>
    <a:overrideClrMapping bg1="dk1" tx1="lt1" bg2="dk2" tx2="lt2" accent1="accent1" accent2="accent2" accent3="accent3" accent4="accent4" accent5="accent5" accent6="accent6" hlink="hlink" folHlink="folHlink"/>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4213AF-26F6-41FA-8D85-E2C5388D6E58}" type="datetimeFigureOut">
              <a:rPr lang="en-US" smtClean="0">
                <a:solidFill>
                  <a:prstClr val="black"/>
                </a:solidFill>
              </a:rPr>
              <a:pPr/>
              <a:t>2/25/2015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GB" smtClean="0">
                <a:solidFill>
                  <a:prstClr val="black"/>
                </a:solidFill>
              </a:rPr>
              <a:t>Presentation title</a:t>
            </a:r>
            <a:endParaRPr lang="en-GB" dirty="0">
              <a:solidFill>
                <a:prstClr val="black"/>
              </a:solidFill>
            </a:endParaRPr>
          </a:p>
        </p:txBody>
      </p:sp>
      <p:sp>
        <p:nvSpPr>
          <p:cNvPr id="4" name="Slide Number Placeholder 3"/>
          <p:cNvSpPr>
            <a:spLocks noGrp="1"/>
          </p:cNvSpPr>
          <p:nvPr>
            <p:ph type="sldNum" sz="quarter" idx="12"/>
          </p:nvPr>
        </p:nvSpPr>
        <p:spPr/>
        <p:txBody>
          <a:bodyPr/>
          <a:lstStyle>
            <a:extLst/>
          </a:lstStyle>
          <a:p>
            <a:fld id="{1E6288EA-60DC-4854-8116-4877A252A687}" type="slidenum">
              <a:rPr lang="en-GB" smtClean="0">
                <a:solidFill>
                  <a:prstClr val="black"/>
                </a:solidFill>
                <a:latin typeface="Gill Sans MT"/>
                <a:cs typeface="Gill Sans MT"/>
              </a:rPr>
              <a:pPr/>
              <a:t>‹#›</a:t>
            </a:fld>
            <a:endParaRPr lang="en-GB" dirty="0">
              <a:solidFill>
                <a:prstClr val="black"/>
              </a:solidFill>
              <a:latin typeface="Gill Sans MT"/>
              <a:cs typeface="Gill Sans MT"/>
            </a:endParaRPr>
          </a:p>
        </p:txBody>
      </p:sp>
    </p:spTree>
    <p:extLst>
      <p:ext uri="{BB962C8B-B14F-4D97-AF65-F5344CB8AC3E}">
        <p14:creationId xmlns:p14="http://schemas.microsoft.com/office/powerpoint/2010/main" val="439045748"/>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44213AF-26F6-41FA-8D85-E2C5388D6E58}" type="datetimeFigureOut">
              <a:rPr lang="en-US" smtClean="0">
                <a:solidFill>
                  <a:prstClr val="black"/>
                </a:solidFill>
              </a:rPr>
              <a:pPr/>
              <a:t>2/25/2015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GB" smtClean="0">
                <a:solidFill>
                  <a:prstClr val="black"/>
                </a:solidFill>
              </a:rPr>
              <a:t>Presentation title</a:t>
            </a:r>
            <a:endParaRPr lang="en-GB" dirty="0">
              <a:solidFill>
                <a:prstClr val="black"/>
              </a:solidFill>
            </a:endParaRPr>
          </a:p>
        </p:txBody>
      </p:sp>
      <p:sp>
        <p:nvSpPr>
          <p:cNvPr id="7" name="Slide Number Placeholder 6"/>
          <p:cNvSpPr>
            <a:spLocks noGrp="1"/>
          </p:cNvSpPr>
          <p:nvPr>
            <p:ph type="sldNum" sz="quarter" idx="12"/>
          </p:nvPr>
        </p:nvSpPr>
        <p:spPr/>
        <p:txBody>
          <a:bodyPr/>
          <a:lstStyle>
            <a:extLst/>
          </a:lstStyle>
          <a:p>
            <a:fld id="{1E6288EA-60DC-4854-8116-4877A252A687}" type="slidenum">
              <a:rPr lang="en-GB" smtClean="0">
                <a:solidFill>
                  <a:prstClr val="black"/>
                </a:solidFill>
                <a:latin typeface="Gill Sans MT"/>
                <a:cs typeface="Gill Sans MT"/>
              </a:rPr>
              <a:pPr/>
              <a:t>‹#›</a:t>
            </a:fld>
            <a:endParaRPr lang="en-GB" dirty="0">
              <a:solidFill>
                <a:prstClr val="black"/>
              </a:solidFill>
              <a:latin typeface="Gill Sans MT"/>
              <a:cs typeface="Gill Sans MT"/>
            </a:endParaRPr>
          </a:p>
        </p:txBody>
      </p:sp>
    </p:spTree>
    <p:extLst>
      <p:ext uri="{BB962C8B-B14F-4D97-AF65-F5344CB8AC3E}">
        <p14:creationId xmlns:p14="http://schemas.microsoft.com/office/powerpoint/2010/main" val="1468123401"/>
      </p:ext>
    </p:extLst>
  </p:cSld>
  <p:clrMapOvr>
    <a:overrideClrMapping bg1="lt1" tx1="dk1" bg2="lt2" tx2="dk2" accent1="accent1" accent2="accent2" accent3="accent3" accent4="accent4" accent5="accent5" accent6="accent6" hlink="hlink" folHlink="folHlink"/>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solidFill>
                  <a:prstClr val="white"/>
                </a:solidFill>
              </a:rPr>
              <a:pPr/>
              <a:t>2/25/2015</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GB" smtClean="0">
                <a:solidFill>
                  <a:prstClr val="white"/>
                </a:solidFill>
              </a:rPr>
              <a:t>Presentation title</a:t>
            </a:r>
            <a:endParaRPr lang="en-GB"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6288EA-60DC-4854-8116-4877A252A687}" type="slidenum">
              <a:rPr lang="en-GB" smtClean="0">
                <a:solidFill>
                  <a:prstClr val="white"/>
                </a:solidFill>
                <a:latin typeface="Gill Sans MT"/>
                <a:cs typeface="Gill Sans MT"/>
              </a:rPr>
              <a:pPr/>
              <a:t>‹#›</a:t>
            </a:fld>
            <a:endParaRPr lang="en-GB" dirty="0">
              <a:solidFill>
                <a:prstClr val="white"/>
              </a:solidFill>
              <a:latin typeface="Gill Sans MT"/>
              <a:cs typeface="Gill Sans MT"/>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62122014"/>
      </p:ext>
    </p:extLst>
  </p:cSld>
  <p:clrMapOvr>
    <a:overrideClrMapping bg1="dk1" tx1="lt1" bg2="dk2" tx2="lt2" accent1="accent1" accent2="accent2" accent3="accent3" accent4="accent4" accent5="accent5" accent6="accent6" hlink="hlink" folHlink="folHlink"/>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solidFill>
                  <a:prstClr val="black"/>
                </a:solidFill>
              </a:rPr>
              <a:pPr/>
              <a:t>2/25/2015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GB" smtClean="0">
                <a:solidFill>
                  <a:prstClr val="black"/>
                </a:solidFill>
              </a:rPr>
              <a:t>Presentation title</a:t>
            </a:r>
            <a:endParaRPr lang="en-GB" dirty="0">
              <a:solidFill>
                <a:prstClr val="black"/>
              </a:solidFill>
            </a:endParaRPr>
          </a:p>
        </p:txBody>
      </p:sp>
      <p:sp>
        <p:nvSpPr>
          <p:cNvPr id="6" name="Slide Number Placeholder 5"/>
          <p:cNvSpPr>
            <a:spLocks noGrp="1"/>
          </p:cNvSpPr>
          <p:nvPr>
            <p:ph type="sldNum" sz="quarter" idx="12"/>
          </p:nvPr>
        </p:nvSpPr>
        <p:spPr/>
        <p:txBody>
          <a:bodyPr/>
          <a:lstStyle>
            <a:extLst/>
          </a:lstStyle>
          <a:p>
            <a:fld id="{1E6288EA-60DC-4854-8116-4877A252A687}" type="slidenum">
              <a:rPr lang="en-GB" smtClean="0">
                <a:solidFill>
                  <a:prstClr val="black"/>
                </a:solidFill>
                <a:latin typeface="Gill Sans MT"/>
                <a:cs typeface="Gill Sans MT"/>
              </a:rPr>
              <a:pPr/>
              <a:t>‹#›</a:t>
            </a:fld>
            <a:endParaRPr lang="en-GB" dirty="0">
              <a:solidFill>
                <a:prstClr val="black"/>
              </a:solidFill>
              <a:latin typeface="Gill Sans MT"/>
              <a:cs typeface="Gill Sans MT"/>
            </a:endParaRPr>
          </a:p>
        </p:txBody>
      </p:sp>
    </p:spTree>
    <p:extLst>
      <p:ext uri="{BB962C8B-B14F-4D97-AF65-F5344CB8AC3E}">
        <p14:creationId xmlns:p14="http://schemas.microsoft.com/office/powerpoint/2010/main" val="488085619"/>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solidFill>
                  <a:prstClr val="black"/>
                </a:solidFill>
              </a:rPr>
              <a:pPr/>
              <a:t>2/25/2015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GB" smtClean="0">
                <a:solidFill>
                  <a:prstClr val="black"/>
                </a:solidFill>
              </a:rPr>
              <a:t>Presentation title</a:t>
            </a:r>
            <a:endParaRPr lang="en-GB" dirty="0">
              <a:solidFill>
                <a:prstClr val="black"/>
              </a:solidFill>
            </a:endParaRPr>
          </a:p>
        </p:txBody>
      </p:sp>
      <p:sp>
        <p:nvSpPr>
          <p:cNvPr id="6" name="Slide Number Placeholder 5"/>
          <p:cNvSpPr>
            <a:spLocks noGrp="1"/>
          </p:cNvSpPr>
          <p:nvPr>
            <p:ph type="sldNum" sz="quarter" idx="12"/>
          </p:nvPr>
        </p:nvSpPr>
        <p:spPr/>
        <p:txBody>
          <a:bodyPr/>
          <a:lstStyle>
            <a:extLst/>
          </a:lstStyle>
          <a:p>
            <a:fld id="{1E6288EA-60DC-4854-8116-4877A252A687}" type="slidenum">
              <a:rPr lang="en-GB" smtClean="0">
                <a:solidFill>
                  <a:prstClr val="black"/>
                </a:solidFill>
                <a:latin typeface="Gill Sans MT"/>
                <a:cs typeface="Gill Sans MT"/>
              </a:rPr>
              <a:pPr/>
              <a:t>‹#›</a:t>
            </a:fld>
            <a:endParaRPr lang="en-GB" dirty="0">
              <a:solidFill>
                <a:prstClr val="black"/>
              </a:solidFill>
              <a:latin typeface="Gill Sans MT"/>
              <a:cs typeface="Gill Sans MT"/>
            </a:endParaRPr>
          </a:p>
        </p:txBody>
      </p:sp>
    </p:spTree>
    <p:extLst>
      <p:ext uri="{BB962C8B-B14F-4D97-AF65-F5344CB8AC3E}">
        <p14:creationId xmlns:p14="http://schemas.microsoft.com/office/powerpoint/2010/main" val="192517147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HEA 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p:txBody>
          <a:bodyPr/>
          <a:lstStyle>
            <a:lvl1pPr marL="174625" indent="-174625">
              <a:buClr>
                <a:srgbClr val="007AA6"/>
              </a:buClr>
              <a:buFont typeface="Arial" pitchFamily="34" charset="0"/>
              <a:buNone/>
              <a:defRPr/>
            </a:lvl1pPr>
            <a:lvl2pPr marL="174625" indent="-173038">
              <a:buClr>
                <a:srgbClr val="007AA6"/>
              </a:buClr>
              <a:buFont typeface="Arial" pitchFamily="34" charset="0"/>
              <a:buNone/>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Rectangle 4"/>
          <p:cNvSpPr>
            <a:spLocks noGrp="1" noChangeArrowheads="1"/>
          </p:cNvSpPr>
          <p:nvPr userDrawn="1">
            <p:ph type="title"/>
          </p:nvPr>
        </p:nvSpPr>
        <p:spPr>
          <a:xfrm>
            <a:off x="827088" y="476250"/>
            <a:ext cx="6913264" cy="706438"/>
          </a:xfrm>
        </p:spPr>
        <p:txBody>
          <a:bodyPr/>
          <a:lstStyle>
            <a:lvl1pPr>
              <a:defRPr sz="3600"/>
            </a:lvl1pPr>
          </a:lstStyle>
          <a:p>
            <a:r>
              <a:rPr lang="en-US" smtClean="0"/>
              <a:t>Click to edit Master title style</a:t>
            </a:r>
            <a:endParaRPr lang="en-GB" dirty="0"/>
          </a:p>
        </p:txBody>
      </p:sp>
    </p:spTree>
    <p:extLst>
      <p:ext uri="{BB962C8B-B14F-4D97-AF65-F5344CB8AC3E}">
        <p14:creationId xmlns:p14="http://schemas.microsoft.com/office/powerpoint/2010/main" val="334947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EA Title Slide No Image - Bigger Box">
    <p:spTree>
      <p:nvGrpSpPr>
        <p:cNvPr id="1" name=""/>
        <p:cNvGrpSpPr/>
        <p:nvPr/>
      </p:nvGrpSpPr>
      <p:grpSpPr>
        <a:xfrm>
          <a:off x="0" y="0"/>
          <a:ext cx="0" cy="0"/>
          <a:chOff x="0" y="0"/>
          <a:chExt cx="0" cy="0"/>
        </a:xfrm>
      </p:grpSpPr>
      <p:pic>
        <p:nvPicPr>
          <p:cNvPr id="8" name="Picture 7" descr="HEA_Logo_Primary_Blue_RGB.png"/>
          <p:cNvPicPr>
            <a:picLocks noChangeAspect="1"/>
          </p:cNvPicPr>
          <p:nvPr userDrawn="1"/>
        </p:nvPicPr>
        <p:blipFill>
          <a:blip r:embed="rId2" cstate="email"/>
          <a:stretch>
            <a:fillRect/>
          </a:stretch>
        </p:blipFill>
        <p:spPr>
          <a:xfrm>
            <a:off x="7333479" y="332656"/>
            <a:ext cx="1432563" cy="1411227"/>
          </a:xfrm>
          <a:prstGeom prst="rect">
            <a:avLst/>
          </a:prstGeom>
        </p:spPr>
      </p:pic>
      <p:sp>
        <p:nvSpPr>
          <p:cNvPr id="9" name="Rectangle 8"/>
          <p:cNvSpPr/>
          <p:nvPr userDrawn="1"/>
        </p:nvSpPr>
        <p:spPr>
          <a:xfrm>
            <a:off x="0" y="3645024"/>
            <a:ext cx="8748464" cy="2808072"/>
          </a:xfrm>
          <a:prstGeom prst="rect">
            <a:avLst/>
          </a:prstGeom>
          <a:solidFill>
            <a:srgbClr val="007AA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4"/>
          <p:cNvSpPr>
            <a:spLocks noGrp="1" noChangeArrowheads="1"/>
          </p:cNvSpPr>
          <p:nvPr>
            <p:ph type="title"/>
          </p:nvPr>
        </p:nvSpPr>
        <p:spPr>
          <a:xfrm>
            <a:off x="251520" y="3717032"/>
            <a:ext cx="8424936" cy="1800200"/>
          </a:xfrm>
        </p:spPr>
        <p:txBody>
          <a:bodyPr wrap="square" anchor="t">
            <a:normAutofit/>
          </a:bodyPr>
          <a:lstStyle>
            <a:lvl1pPr>
              <a:defRPr sz="3600">
                <a:solidFill>
                  <a:schemeClr val="bg1"/>
                </a:solidFill>
              </a:defRPr>
            </a:lvl1pPr>
          </a:lstStyle>
          <a:p>
            <a:r>
              <a:rPr lang="en-US" smtClean="0"/>
              <a:t>Click to edit Master title style</a:t>
            </a:r>
            <a:endParaRPr lang="en-GB" dirty="0"/>
          </a:p>
        </p:txBody>
      </p:sp>
      <p:sp>
        <p:nvSpPr>
          <p:cNvPr id="16" name="Text Placeholder 12"/>
          <p:cNvSpPr>
            <a:spLocks noGrp="1"/>
          </p:cNvSpPr>
          <p:nvPr>
            <p:ph type="body" sz="quarter" idx="10"/>
          </p:nvPr>
        </p:nvSpPr>
        <p:spPr>
          <a:xfrm>
            <a:off x="251520" y="5660926"/>
            <a:ext cx="8424936" cy="360362"/>
          </a:xfrm>
        </p:spPr>
        <p:txBody>
          <a:bodyPr>
            <a:normAutofit/>
          </a:bodyPr>
          <a:lstStyle>
            <a:lvl1pPr algn="l">
              <a:defRPr>
                <a:solidFill>
                  <a:schemeClr val="bg1"/>
                </a:solidFill>
              </a:defRPr>
            </a:lvl1pPr>
          </a:lstStyle>
          <a:p>
            <a:pPr lvl="0"/>
            <a:r>
              <a:rPr lang="en-US" smtClean="0"/>
              <a:t>Click to edit Master text styles</a:t>
            </a:r>
          </a:p>
        </p:txBody>
      </p:sp>
      <p:sp>
        <p:nvSpPr>
          <p:cNvPr id="18" name="Text Placeholder 12"/>
          <p:cNvSpPr>
            <a:spLocks noGrp="1"/>
          </p:cNvSpPr>
          <p:nvPr>
            <p:ph type="body" sz="quarter" idx="11"/>
          </p:nvPr>
        </p:nvSpPr>
        <p:spPr>
          <a:xfrm>
            <a:off x="251520" y="6020966"/>
            <a:ext cx="5544616" cy="432370"/>
          </a:xfrm>
        </p:spPr>
        <p:txBody>
          <a:bodyPr>
            <a:normAutofit/>
          </a:bodyPr>
          <a:lstStyle>
            <a:lvl1pPr algn="l">
              <a:defRPr>
                <a:solidFill>
                  <a:schemeClr val="bg1"/>
                </a:solidFill>
              </a:defRPr>
            </a:lvl1pPr>
          </a:lstStyle>
          <a:p>
            <a:pPr lvl="0"/>
            <a:r>
              <a:rPr lang="en-US" smtClean="0"/>
              <a:t>Click to edit Master text styles</a:t>
            </a:r>
          </a:p>
        </p:txBody>
      </p:sp>
      <p:sp>
        <p:nvSpPr>
          <p:cNvPr id="19" name="Text Placeholder 12"/>
          <p:cNvSpPr>
            <a:spLocks noGrp="1"/>
          </p:cNvSpPr>
          <p:nvPr>
            <p:ph type="body" sz="quarter" idx="12" hasCustomPrompt="1"/>
          </p:nvPr>
        </p:nvSpPr>
        <p:spPr>
          <a:xfrm>
            <a:off x="6228184" y="6020966"/>
            <a:ext cx="2447850" cy="432370"/>
          </a:xfrm>
        </p:spPr>
        <p:txBody>
          <a:bodyPr/>
          <a:lstStyle>
            <a:lvl1pPr algn="r">
              <a:defRPr baseline="0">
                <a:solidFill>
                  <a:schemeClr val="bg1"/>
                </a:solidFill>
              </a:defRPr>
            </a:lvl1pPr>
          </a:lstStyle>
          <a:p>
            <a:pPr lvl="0"/>
            <a:r>
              <a:rPr lang="en-US" dirty="0" smtClean="0"/>
              <a:t>Insert Date Here</a:t>
            </a:r>
          </a:p>
        </p:txBody>
      </p:sp>
    </p:spTree>
    <p:extLst>
      <p:ext uri="{BB962C8B-B14F-4D97-AF65-F5344CB8AC3E}">
        <p14:creationId xmlns:p14="http://schemas.microsoft.com/office/powerpoint/2010/main" val="390615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 Section Header">
    <p:spTree>
      <p:nvGrpSpPr>
        <p:cNvPr id="1" name=""/>
        <p:cNvGrpSpPr/>
        <p:nvPr/>
      </p:nvGrpSpPr>
      <p:grpSpPr>
        <a:xfrm>
          <a:off x="0" y="0"/>
          <a:ext cx="0" cy="0"/>
          <a:chOff x="0" y="0"/>
          <a:chExt cx="0" cy="0"/>
        </a:xfrm>
      </p:grpSpPr>
      <p:pic>
        <p:nvPicPr>
          <p:cNvPr id="9" name="Picture 8"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pic>
        <p:nvPicPr>
          <p:cNvPr id="10" name="Picture 9" descr="HIG01S0002_Template_images-for-Word_P5V01.jpg"/>
          <p:cNvPicPr>
            <a:picLocks noChangeAspect="1"/>
          </p:cNvPicPr>
          <p:nvPr userDrawn="1"/>
        </p:nvPicPr>
        <p:blipFill>
          <a:blip r:embed="rId3" cstate="email"/>
          <a:stretch>
            <a:fillRect/>
          </a:stretch>
        </p:blipFill>
        <p:spPr>
          <a:xfrm>
            <a:off x="9834" y="466741"/>
            <a:ext cx="9134166" cy="1303830"/>
          </a:xfrm>
          <a:prstGeom prst="rect">
            <a:avLst/>
          </a:prstGeom>
        </p:spPr>
      </p:pic>
      <p:sp>
        <p:nvSpPr>
          <p:cNvPr id="5"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chemeClr val="tx1"/>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7" name="Rectangle 4"/>
          <p:cNvSpPr>
            <a:spLocks noGrp="1" noChangeArrowheads="1"/>
          </p:cNvSpPr>
          <p:nvPr userDrawn="1">
            <p:ph type="title"/>
          </p:nvPr>
        </p:nvSpPr>
        <p:spPr>
          <a:xfrm>
            <a:off x="827088" y="476250"/>
            <a:ext cx="6913264" cy="706438"/>
          </a:xfrm>
        </p:spPr>
        <p:txBody>
          <a:bodyPr/>
          <a:lstStyle>
            <a:lvl1pPr>
              <a:defRPr sz="3600"/>
            </a:lvl1pPr>
          </a:lstStyle>
          <a:p>
            <a:r>
              <a:rPr lang="en-US" smtClean="0"/>
              <a:t>Click to edit Master title style</a:t>
            </a:r>
            <a:endParaRPr lang="en-GB" dirty="0"/>
          </a:p>
        </p:txBody>
      </p:sp>
      <p:sp>
        <p:nvSpPr>
          <p:cNvPr id="12"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chemeClr val="tx1"/>
                </a:solidFill>
                <a:latin typeface="Gill Sans MT"/>
                <a:cs typeface="Gill Sans MT"/>
              </a:defRPr>
            </a:lvl1pPr>
          </a:lstStyle>
          <a:p>
            <a:r>
              <a:rPr lang="en-GB" dirty="0" smtClean="0"/>
              <a:t>Presentation title</a:t>
            </a:r>
            <a:endParaRPr lang="en-GB" dirty="0"/>
          </a:p>
        </p:txBody>
      </p:sp>
      <p:pic>
        <p:nvPicPr>
          <p:cNvPr id="8" name="Picture 7" descr="HEA_Logo_Primary_Blue_RGB.png"/>
          <p:cNvPicPr>
            <a:picLocks noChangeAspect="1"/>
          </p:cNvPicPr>
          <p:nvPr userDrawn="1"/>
        </p:nvPicPr>
        <p:blipFill>
          <a:blip r:embed="rId4" cstate="email"/>
          <a:stretch>
            <a:fillRect/>
          </a:stretch>
        </p:blipFill>
        <p:spPr>
          <a:xfrm>
            <a:off x="7783896" y="332656"/>
            <a:ext cx="928688" cy="9163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HEA Blank">
    <p:spTree>
      <p:nvGrpSpPr>
        <p:cNvPr id="1" name=""/>
        <p:cNvGrpSpPr/>
        <p:nvPr/>
      </p:nvGrpSpPr>
      <p:grpSpPr>
        <a:xfrm>
          <a:off x="0" y="0"/>
          <a:ext cx="0" cy="0"/>
          <a:chOff x="0" y="0"/>
          <a:chExt cx="0" cy="0"/>
        </a:xfrm>
      </p:grpSpPr>
      <p:pic>
        <p:nvPicPr>
          <p:cNvPr id="5" name="Picture 4"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sp>
        <p:nvSpPr>
          <p:cNvPr id="3"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chemeClr val="tx1"/>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9"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chemeClr val="tx1"/>
                </a:solidFill>
                <a:latin typeface="Gill Sans MT"/>
                <a:cs typeface="Gill Sans MT"/>
              </a:defRPr>
            </a:lvl1pPr>
          </a:lstStyle>
          <a:p>
            <a:r>
              <a:rPr lang="en-GB" dirty="0" smtClean="0"/>
              <a:t>Presentation title</a:t>
            </a:r>
            <a:endParaRPr lang="en-GB" dirty="0"/>
          </a:p>
        </p:txBody>
      </p:sp>
      <p:pic>
        <p:nvPicPr>
          <p:cNvPr id="6" name="Picture 5" descr="HEA_Logo_Primary_Blue_RGB.png"/>
          <p:cNvPicPr>
            <a:picLocks noChangeAspect="1"/>
          </p:cNvPicPr>
          <p:nvPr userDrawn="1"/>
        </p:nvPicPr>
        <p:blipFill>
          <a:blip r:embed="rId3" cstate="email"/>
          <a:stretch>
            <a:fillRect/>
          </a:stretch>
        </p:blipFill>
        <p:spPr>
          <a:xfrm>
            <a:off x="7783896" y="332656"/>
            <a:ext cx="928688" cy="9163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 Title and Content">
    <p:spTree>
      <p:nvGrpSpPr>
        <p:cNvPr id="1" name=""/>
        <p:cNvGrpSpPr/>
        <p:nvPr/>
      </p:nvGrpSpPr>
      <p:grpSpPr>
        <a:xfrm>
          <a:off x="0" y="0"/>
          <a:ext cx="0" cy="0"/>
          <a:chOff x="0" y="0"/>
          <a:chExt cx="0" cy="0"/>
        </a:xfrm>
      </p:grpSpPr>
      <p:pic>
        <p:nvPicPr>
          <p:cNvPr id="8" name="Picture 7" descr="HIG01S0002_Template_images-for-Word_Numbers_P5V012.jpg"/>
          <p:cNvPicPr>
            <a:picLocks noChangeAspect="1"/>
          </p:cNvPicPr>
          <p:nvPr userDrawn="1"/>
        </p:nvPicPr>
        <p:blipFill>
          <a:blip r:embed="rId2" cstate="email"/>
          <a:srcRect/>
          <a:stretch>
            <a:fillRect/>
          </a:stretch>
        </p:blipFill>
        <p:spPr>
          <a:xfrm>
            <a:off x="8676456" y="6340493"/>
            <a:ext cx="395536" cy="360040"/>
          </a:xfrm>
          <a:prstGeom prst="rect">
            <a:avLst/>
          </a:prstGeom>
        </p:spPr>
      </p:pic>
      <p:sp>
        <p:nvSpPr>
          <p:cNvPr id="3" name="Content Placeholder 2"/>
          <p:cNvSpPr>
            <a:spLocks noGrp="1"/>
          </p:cNvSpPr>
          <p:nvPr userDrawn="1">
            <p:ph idx="1"/>
          </p:nvPr>
        </p:nvSpPr>
        <p:spPr>
          <a:xfrm>
            <a:off x="467544" y="1628775"/>
            <a:ext cx="8116069" cy="4205288"/>
          </a:xfrm>
        </p:spPr>
        <p:txBody>
          <a:bodyPr/>
          <a:lstStyle>
            <a:lvl1pPr marL="174625" indent="-174625">
              <a:buClr>
                <a:srgbClr val="007AA6"/>
              </a:buClr>
              <a:buFont typeface="Arial" pitchFamily="34" charset="0"/>
              <a:buNone/>
              <a:defRPr/>
            </a:lvl1pPr>
            <a:lvl2pPr marL="174625" indent="-173038">
              <a:buClr>
                <a:srgbClr val="007AA6"/>
              </a:buClr>
              <a:buFont typeface="Arial" pitchFamily="34" charset="0"/>
              <a:buNone/>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userDrawn="1">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chemeClr val="tx1"/>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
        <p:nvSpPr>
          <p:cNvPr id="6" name="Rectangle 4"/>
          <p:cNvSpPr>
            <a:spLocks noGrp="1" noChangeArrowheads="1"/>
          </p:cNvSpPr>
          <p:nvPr userDrawn="1">
            <p:ph type="title"/>
          </p:nvPr>
        </p:nvSpPr>
        <p:spPr>
          <a:xfrm>
            <a:off x="467544" y="476250"/>
            <a:ext cx="7272808" cy="706438"/>
          </a:xfrm>
        </p:spPr>
        <p:txBody>
          <a:bodyPr/>
          <a:lstStyle>
            <a:lvl1pPr>
              <a:defRPr sz="3600"/>
            </a:lvl1pPr>
          </a:lstStyle>
          <a:p>
            <a:r>
              <a:rPr lang="en-US" dirty="0" smtClean="0"/>
              <a:t>Click to edit Master title style</a:t>
            </a:r>
            <a:endParaRPr lang="en-GB" dirty="0"/>
          </a:p>
        </p:txBody>
      </p:sp>
      <p:sp>
        <p:nvSpPr>
          <p:cNvPr id="11" name="Footer Placeholder 4"/>
          <p:cNvSpPr>
            <a:spLocks noGrp="1"/>
          </p:cNvSpPr>
          <p:nvPr userDrawn="1">
            <p:ph type="ftr" sz="quarter" idx="3"/>
          </p:nvPr>
        </p:nvSpPr>
        <p:spPr>
          <a:xfrm>
            <a:off x="5292080" y="6376243"/>
            <a:ext cx="3039616" cy="365125"/>
          </a:xfrm>
          <a:prstGeom prst="rect">
            <a:avLst/>
          </a:prstGeom>
        </p:spPr>
        <p:txBody>
          <a:bodyPr vert="horz" lIns="91440" tIns="45720" rIns="91440" bIns="45720" rtlCol="0" anchor="ctr"/>
          <a:lstStyle>
            <a:lvl1pPr algn="r">
              <a:defRPr sz="1000">
                <a:solidFill>
                  <a:schemeClr val="tx1"/>
                </a:solidFill>
                <a:latin typeface="Gill Sans MT"/>
                <a:cs typeface="Gill Sans MT"/>
              </a:defRPr>
            </a:lvl1pPr>
          </a:lstStyle>
          <a:p>
            <a:r>
              <a:rPr lang="en-GB" dirty="0" smtClean="0"/>
              <a:t>Presentation title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B050">
            <a:alpha val="2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476250"/>
            <a:ext cx="7777360" cy="706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827088" y="1628775"/>
            <a:ext cx="7756525" cy="420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Footer Placeholder 4"/>
          <p:cNvSpPr>
            <a:spLocks noGrp="1"/>
          </p:cNvSpPr>
          <p:nvPr>
            <p:ph type="ftr" sz="quarter" idx="3"/>
          </p:nvPr>
        </p:nvSpPr>
        <p:spPr>
          <a:xfrm>
            <a:off x="5292080" y="6356350"/>
            <a:ext cx="3039616" cy="365125"/>
          </a:xfrm>
          <a:prstGeom prst="rect">
            <a:avLst/>
          </a:prstGeom>
        </p:spPr>
        <p:txBody>
          <a:bodyPr vert="horz" lIns="91440" tIns="45720" rIns="91440" bIns="45720" rtlCol="0" anchor="ctr"/>
          <a:lstStyle>
            <a:lvl1pPr algn="r">
              <a:defRPr sz="1000">
                <a:solidFill>
                  <a:schemeClr val="tx1"/>
                </a:solidFill>
                <a:latin typeface="Gill Sans MT"/>
                <a:cs typeface="Gill Sans MT"/>
              </a:defRPr>
            </a:lvl1pPr>
          </a:lstStyle>
          <a:p>
            <a:r>
              <a:rPr lang="en-GB" dirty="0" smtClean="0"/>
              <a:t>Presentation title</a:t>
            </a:r>
            <a:endParaRPr lang="en-GB" dirty="0"/>
          </a:p>
        </p:txBody>
      </p:sp>
      <p:sp>
        <p:nvSpPr>
          <p:cNvPr id="9" name="Slide Number Placeholder 5"/>
          <p:cNvSpPr>
            <a:spLocks noGrp="1"/>
          </p:cNvSpPr>
          <p:nvPr>
            <p:ph type="sldNum" sz="quarter" idx="4"/>
          </p:nvPr>
        </p:nvSpPr>
        <p:spPr>
          <a:xfrm>
            <a:off x="8460431" y="6356350"/>
            <a:ext cx="432743" cy="365125"/>
          </a:xfrm>
          <a:prstGeom prst="rect">
            <a:avLst/>
          </a:prstGeom>
        </p:spPr>
        <p:txBody>
          <a:bodyPr vert="horz" lIns="91440" tIns="45720" rIns="0" bIns="45720" rtlCol="0" anchor="ctr"/>
          <a:lstStyle>
            <a:lvl1pPr algn="r">
              <a:defRPr sz="900">
                <a:solidFill>
                  <a:schemeClr val="tx1"/>
                </a:solidFill>
                <a:latin typeface="Lucida Sans Unicode" pitchFamily="34" charset="0"/>
                <a:cs typeface="Lucida Sans Unicode" pitchFamily="34" charset="0"/>
              </a:defRPr>
            </a:lvl1pPr>
          </a:lstStyle>
          <a:p>
            <a:fld id="{1E6288EA-60DC-4854-8116-4877A252A687}" type="slidenum">
              <a:rPr lang="en-GB" smtClean="0">
                <a:latin typeface="Gill Sans MT"/>
                <a:cs typeface="Gill Sans MT"/>
              </a:rPr>
              <a:pPr/>
              <a:t>‹#›</a:t>
            </a:fld>
            <a:endParaRPr lang="en-GB" dirty="0">
              <a:latin typeface="Gill Sans MT"/>
              <a:cs typeface="Gill Sans MT"/>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6" r:id="rId3"/>
    <p:sldLayoutId id="2147483685" r:id="rId4"/>
    <p:sldLayoutId id="2147483687" r:id="rId5"/>
    <p:sldLayoutId id="2147483689" r:id="rId6"/>
    <p:sldLayoutId id="2147483652" r:id="rId7"/>
    <p:sldLayoutId id="2147483656" r:id="rId8"/>
    <p:sldLayoutId id="2147483651" r:id="rId9"/>
    <p:sldLayoutId id="2147483653" r:id="rId10"/>
    <p:sldLayoutId id="2147483658" r:id="rId11"/>
    <p:sldLayoutId id="2147483672" r:id="rId12"/>
    <p:sldLayoutId id="2147483673" r:id="rId13"/>
    <p:sldLayoutId id="2147483674" r:id="rId14"/>
    <p:sldLayoutId id="2147483677" r:id="rId15"/>
    <p:sldLayoutId id="2147483678" r:id="rId16"/>
    <p:sldLayoutId id="2147483679" r:id="rId17"/>
    <p:sldLayoutId id="2147483680" r:id="rId18"/>
    <p:sldLayoutId id="2147483690" r:id="rId19"/>
    <p:sldLayoutId id="2147483691" r:id="rId20"/>
    <p:sldLayoutId id="2147483692" r:id="rId21"/>
    <p:sldLayoutId id="2147483693" r:id="rId22"/>
    <p:sldLayoutId id="2147483694" r:id="rId23"/>
  </p:sldLayoutIdLst>
  <p:hf hdr="0" ftr="0" dt="0"/>
  <p:txStyles>
    <p:titleStyle>
      <a:lvl1pPr algn="l" rtl="0" eaLnBrk="1" fontAlgn="base" hangingPunct="1">
        <a:spcBef>
          <a:spcPct val="0"/>
        </a:spcBef>
        <a:spcAft>
          <a:spcPct val="0"/>
        </a:spcAft>
        <a:defRPr sz="3600">
          <a:solidFill>
            <a:schemeClr val="tx1"/>
          </a:solidFill>
          <a:latin typeface="Gill Sans MT" pitchFamily="34" charset="0"/>
          <a:ea typeface="+mj-ea"/>
          <a:cs typeface="+mj-cs"/>
        </a:defRPr>
      </a:lvl1pPr>
      <a:lvl2pPr algn="r" rtl="0" eaLnBrk="1" fontAlgn="base" hangingPunct="1">
        <a:spcBef>
          <a:spcPct val="0"/>
        </a:spcBef>
        <a:spcAft>
          <a:spcPct val="0"/>
        </a:spcAft>
        <a:defRPr sz="1400">
          <a:solidFill>
            <a:schemeClr val="tx1"/>
          </a:solidFill>
          <a:latin typeface="Arial" charset="0"/>
        </a:defRPr>
      </a:lvl2pPr>
      <a:lvl3pPr algn="r" rtl="0" eaLnBrk="1" fontAlgn="base" hangingPunct="1">
        <a:spcBef>
          <a:spcPct val="0"/>
        </a:spcBef>
        <a:spcAft>
          <a:spcPct val="0"/>
        </a:spcAft>
        <a:defRPr sz="1400">
          <a:solidFill>
            <a:schemeClr val="tx1"/>
          </a:solidFill>
          <a:latin typeface="Arial" charset="0"/>
        </a:defRPr>
      </a:lvl3pPr>
      <a:lvl4pPr algn="r" rtl="0" eaLnBrk="1" fontAlgn="base" hangingPunct="1">
        <a:spcBef>
          <a:spcPct val="0"/>
        </a:spcBef>
        <a:spcAft>
          <a:spcPct val="0"/>
        </a:spcAft>
        <a:defRPr sz="1400">
          <a:solidFill>
            <a:schemeClr val="tx1"/>
          </a:solidFill>
          <a:latin typeface="Arial" charset="0"/>
        </a:defRPr>
      </a:lvl4pPr>
      <a:lvl5pPr algn="r" rtl="0" eaLnBrk="1" fontAlgn="base" hangingPunct="1">
        <a:spcBef>
          <a:spcPct val="0"/>
        </a:spcBef>
        <a:spcAft>
          <a:spcPct val="0"/>
        </a:spcAft>
        <a:defRPr sz="1400">
          <a:solidFill>
            <a:schemeClr val="tx1"/>
          </a:solidFill>
          <a:latin typeface="Arial" charset="0"/>
        </a:defRPr>
      </a:lvl5pPr>
      <a:lvl6pPr marL="457200" algn="r" rtl="0" eaLnBrk="1" fontAlgn="base" hangingPunct="1">
        <a:spcBef>
          <a:spcPct val="0"/>
        </a:spcBef>
        <a:spcAft>
          <a:spcPct val="0"/>
        </a:spcAft>
        <a:defRPr sz="1400">
          <a:solidFill>
            <a:schemeClr val="tx1"/>
          </a:solidFill>
          <a:latin typeface="Arial" charset="0"/>
        </a:defRPr>
      </a:lvl6pPr>
      <a:lvl7pPr marL="914400" algn="r" rtl="0" eaLnBrk="1" fontAlgn="base" hangingPunct="1">
        <a:spcBef>
          <a:spcPct val="0"/>
        </a:spcBef>
        <a:spcAft>
          <a:spcPct val="0"/>
        </a:spcAft>
        <a:defRPr sz="1400">
          <a:solidFill>
            <a:schemeClr val="tx1"/>
          </a:solidFill>
          <a:latin typeface="Arial" charset="0"/>
        </a:defRPr>
      </a:lvl7pPr>
      <a:lvl8pPr marL="1371600" algn="r" rtl="0" eaLnBrk="1" fontAlgn="base" hangingPunct="1">
        <a:spcBef>
          <a:spcPct val="0"/>
        </a:spcBef>
        <a:spcAft>
          <a:spcPct val="0"/>
        </a:spcAft>
        <a:defRPr sz="1400">
          <a:solidFill>
            <a:schemeClr val="tx1"/>
          </a:solidFill>
          <a:latin typeface="Arial" charset="0"/>
        </a:defRPr>
      </a:lvl8pPr>
      <a:lvl9pPr marL="1828800" algn="r" rtl="0" eaLnBrk="1" fontAlgn="base" hangingPunct="1">
        <a:spcBef>
          <a:spcPct val="0"/>
        </a:spcBef>
        <a:spcAft>
          <a:spcPct val="0"/>
        </a:spcAft>
        <a:defRPr sz="1400">
          <a:solidFill>
            <a:schemeClr val="tx1"/>
          </a:solidFill>
          <a:latin typeface="Arial" charset="0"/>
        </a:defRPr>
      </a:lvl9pPr>
    </p:titleStyle>
    <p:bodyStyle>
      <a:lvl1pPr algn="l" rtl="0" eaLnBrk="1" fontAlgn="base" hangingPunct="1">
        <a:spcBef>
          <a:spcPct val="0"/>
        </a:spcBef>
        <a:spcAft>
          <a:spcPts val="1200"/>
        </a:spcAft>
        <a:defRPr sz="2400">
          <a:solidFill>
            <a:schemeClr val="tx1"/>
          </a:solidFill>
          <a:latin typeface="Gill Sans MT" pitchFamily="34" charset="0"/>
          <a:ea typeface="+mn-ea"/>
          <a:cs typeface="+mn-cs"/>
        </a:defRPr>
      </a:lvl1pPr>
      <a:lvl2pPr marL="1588" algn="l" rtl="0" eaLnBrk="1" fontAlgn="base" hangingPunct="1">
        <a:spcBef>
          <a:spcPct val="0"/>
        </a:spcBef>
        <a:spcAft>
          <a:spcPts val="1000"/>
        </a:spcAft>
        <a:buClr>
          <a:srgbClr val="FAA634"/>
        </a:buClr>
        <a:buSzPct val="120000"/>
        <a:defRPr sz="2200">
          <a:solidFill>
            <a:schemeClr val="tx1"/>
          </a:solidFill>
          <a:latin typeface="Gill Sans MT" pitchFamily="34" charset="0"/>
        </a:defRPr>
      </a:lvl2pPr>
      <a:lvl3pPr marL="227013" indent="-223838" algn="l" rtl="0" eaLnBrk="1" fontAlgn="base" hangingPunct="1">
        <a:spcBef>
          <a:spcPct val="0"/>
        </a:spcBef>
        <a:spcAft>
          <a:spcPct val="0"/>
        </a:spcAft>
        <a:buClr>
          <a:srgbClr val="007AA6"/>
        </a:buClr>
        <a:buSzPct val="120000"/>
        <a:buChar char="•"/>
        <a:defRPr sz="1800">
          <a:solidFill>
            <a:schemeClr val="tx1"/>
          </a:solidFill>
          <a:latin typeface="Gill Sans MT" pitchFamily="34" charset="0"/>
        </a:defRPr>
      </a:lvl3pPr>
      <a:lvl4pPr marL="428625" indent="-200025" algn="l" rtl="0" eaLnBrk="1" fontAlgn="base" hangingPunct="1">
        <a:spcBef>
          <a:spcPct val="20000"/>
        </a:spcBef>
        <a:spcAft>
          <a:spcPct val="0"/>
        </a:spcAft>
        <a:buClr>
          <a:srgbClr val="007AA6"/>
        </a:buClr>
        <a:buSzPct val="120000"/>
        <a:buChar char="•"/>
        <a:defRPr sz="1800">
          <a:solidFill>
            <a:schemeClr val="tx1"/>
          </a:solidFill>
          <a:latin typeface="Gill Sans MT" pitchFamily="34" charset="0"/>
        </a:defRPr>
      </a:lvl4pPr>
      <a:lvl5pPr marL="646113" indent="-215900" algn="l" rtl="0" eaLnBrk="1" fontAlgn="base" hangingPunct="1">
        <a:spcBef>
          <a:spcPct val="20000"/>
        </a:spcBef>
        <a:spcAft>
          <a:spcPct val="0"/>
        </a:spcAft>
        <a:buClr>
          <a:srgbClr val="007AA6"/>
        </a:buClr>
        <a:buSzPct val="120000"/>
        <a:buChar char="•"/>
        <a:defRPr sz="1800">
          <a:solidFill>
            <a:schemeClr val="tx1"/>
          </a:solidFill>
          <a:latin typeface="Gill Sans MT" pitchFamily="34" charset="0"/>
        </a:defRPr>
      </a:lvl5pPr>
      <a:lvl6pPr marL="11033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6pPr>
      <a:lvl7pPr marL="15605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7pPr>
      <a:lvl8pPr marL="20177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8pPr>
      <a:lvl9pPr marL="24749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5829301"/>
            <a:ext cx="9144000" cy="1039284"/>
          </a:xfrm>
          <a:prstGeom prst="rect">
            <a:avLst/>
          </a:prstGeom>
          <a:solidFill>
            <a:srgbClr val="122B5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prstClr val="white"/>
              </a:solidFill>
            </a:endParaRPr>
          </a:p>
        </p:txBody>
      </p:sp>
      <p:sp>
        <p:nvSpPr>
          <p:cNvPr id="1027" name="TextBox 20"/>
          <p:cNvSpPr txBox="1">
            <a:spLocks noChangeArrowheads="1"/>
          </p:cNvSpPr>
          <p:nvPr/>
        </p:nvSpPr>
        <p:spPr bwMode="auto">
          <a:xfrm>
            <a:off x="7472363" y="6218767"/>
            <a:ext cx="1447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1" hangingPunct="1"/>
            <a:r>
              <a:rPr lang="en-GB" sz="1600">
                <a:solidFill>
                  <a:prstClr val="white"/>
                </a:solidFill>
                <a:latin typeface="Myriad Pro" charset="0"/>
              </a:rPr>
              <a:t>abertay.ac.uk</a:t>
            </a:r>
          </a:p>
        </p:txBody>
      </p:sp>
      <p:pic>
        <p:nvPicPr>
          <p:cNvPr id="1028" name="Picture 9" descr="Colour Abertay Uni white text Logo.t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 y="6106585"/>
            <a:ext cx="1581150" cy="53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457200" y="366184"/>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30" name="TextBox 25"/>
          <p:cNvSpPr txBox="1">
            <a:spLocks noChangeArrowheads="1"/>
          </p:cNvSpPr>
          <p:nvPr/>
        </p:nvSpPr>
        <p:spPr bwMode="auto">
          <a:xfrm>
            <a:off x="457200" y="2156884"/>
            <a:ext cx="7551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1" hangingPunct="1"/>
            <a:endParaRPr lang="en-US" sz="1800">
              <a:solidFill>
                <a:prstClr val="black"/>
              </a:solidFill>
              <a:latin typeface="Calibri" panose="020F0502020204030204" pitchFamily="34" charset="0"/>
            </a:endParaRPr>
          </a:p>
        </p:txBody>
      </p:sp>
    </p:spTree>
    <p:extLst>
      <p:ext uri="{BB962C8B-B14F-4D97-AF65-F5344CB8AC3E}">
        <p14:creationId xmlns:p14="http://schemas.microsoft.com/office/powerpoint/2010/main" val="19743773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57200" rtl="0" eaLnBrk="1" fontAlgn="base" hangingPunct="1">
        <a:spcBef>
          <a:spcPct val="0"/>
        </a:spcBef>
        <a:spcAft>
          <a:spcPct val="0"/>
        </a:spcAft>
        <a:defRPr sz="4000" kern="1200">
          <a:solidFill>
            <a:srgbClr val="183D71"/>
          </a:solidFill>
          <a:latin typeface="Arial"/>
          <a:ea typeface="MS PGothic" panose="020B0600070205080204" pitchFamily="34" charset="-128"/>
          <a:cs typeface="Arial"/>
        </a:defRPr>
      </a:lvl1pPr>
      <a:lvl2pPr algn="ctr" defTabSz="457200" rtl="0" eaLnBrk="1" fontAlgn="base" hangingPunct="1">
        <a:spcBef>
          <a:spcPct val="0"/>
        </a:spcBef>
        <a:spcAft>
          <a:spcPct val="0"/>
        </a:spcAft>
        <a:defRPr sz="4000">
          <a:solidFill>
            <a:srgbClr val="183D71"/>
          </a:solidFill>
          <a:latin typeface="Arial" charset="0"/>
          <a:ea typeface="MS PGothic" panose="020B0600070205080204" pitchFamily="34" charset="-128"/>
        </a:defRPr>
      </a:lvl2pPr>
      <a:lvl3pPr algn="ctr" defTabSz="457200" rtl="0" eaLnBrk="1" fontAlgn="base" hangingPunct="1">
        <a:spcBef>
          <a:spcPct val="0"/>
        </a:spcBef>
        <a:spcAft>
          <a:spcPct val="0"/>
        </a:spcAft>
        <a:defRPr sz="4000">
          <a:solidFill>
            <a:srgbClr val="183D71"/>
          </a:solidFill>
          <a:latin typeface="Arial" charset="0"/>
          <a:ea typeface="MS PGothic" panose="020B0600070205080204" pitchFamily="34" charset="-128"/>
        </a:defRPr>
      </a:lvl3pPr>
      <a:lvl4pPr algn="ctr" defTabSz="457200" rtl="0" eaLnBrk="1" fontAlgn="base" hangingPunct="1">
        <a:spcBef>
          <a:spcPct val="0"/>
        </a:spcBef>
        <a:spcAft>
          <a:spcPct val="0"/>
        </a:spcAft>
        <a:defRPr sz="4000">
          <a:solidFill>
            <a:srgbClr val="183D71"/>
          </a:solidFill>
          <a:latin typeface="Arial" charset="0"/>
          <a:ea typeface="MS PGothic" panose="020B0600070205080204" pitchFamily="34" charset="-128"/>
        </a:defRPr>
      </a:lvl4pPr>
      <a:lvl5pPr algn="ctr" defTabSz="457200" rtl="0" eaLnBrk="1" fontAlgn="base" hangingPunct="1">
        <a:spcBef>
          <a:spcPct val="0"/>
        </a:spcBef>
        <a:spcAft>
          <a:spcPct val="0"/>
        </a:spcAft>
        <a:defRPr sz="4000">
          <a:solidFill>
            <a:srgbClr val="183D71"/>
          </a:solidFill>
          <a:latin typeface="Arial" charset="0"/>
          <a:ea typeface="MS PGothic" panose="020B0600070205080204" pitchFamily="34" charset="-128"/>
        </a:defRPr>
      </a:lvl5pPr>
      <a:lvl6pPr marL="457200" algn="ctr" defTabSz="457200" rtl="0" eaLnBrk="1" fontAlgn="base" hangingPunct="1">
        <a:spcBef>
          <a:spcPct val="0"/>
        </a:spcBef>
        <a:spcAft>
          <a:spcPct val="0"/>
        </a:spcAft>
        <a:defRPr sz="4000">
          <a:solidFill>
            <a:srgbClr val="183D71"/>
          </a:solidFill>
          <a:latin typeface="Arial" charset="0"/>
          <a:ea typeface="ＭＳ Ｐゴシック" charset="0"/>
        </a:defRPr>
      </a:lvl6pPr>
      <a:lvl7pPr marL="914400" algn="ctr" defTabSz="457200" rtl="0" eaLnBrk="1" fontAlgn="base" hangingPunct="1">
        <a:spcBef>
          <a:spcPct val="0"/>
        </a:spcBef>
        <a:spcAft>
          <a:spcPct val="0"/>
        </a:spcAft>
        <a:defRPr sz="4000">
          <a:solidFill>
            <a:srgbClr val="183D71"/>
          </a:solidFill>
          <a:latin typeface="Arial" charset="0"/>
          <a:ea typeface="ＭＳ Ｐゴシック" charset="0"/>
        </a:defRPr>
      </a:lvl7pPr>
      <a:lvl8pPr marL="1371600" algn="ctr" defTabSz="457200" rtl="0" eaLnBrk="1" fontAlgn="base" hangingPunct="1">
        <a:spcBef>
          <a:spcPct val="0"/>
        </a:spcBef>
        <a:spcAft>
          <a:spcPct val="0"/>
        </a:spcAft>
        <a:defRPr sz="4000">
          <a:solidFill>
            <a:srgbClr val="183D71"/>
          </a:solidFill>
          <a:latin typeface="Arial" charset="0"/>
          <a:ea typeface="ＭＳ Ｐゴシック" charset="0"/>
        </a:defRPr>
      </a:lvl8pPr>
      <a:lvl9pPr marL="1828800" algn="ctr" defTabSz="457200" rtl="0" eaLnBrk="1" fontAlgn="base" hangingPunct="1">
        <a:spcBef>
          <a:spcPct val="0"/>
        </a:spcBef>
        <a:spcAft>
          <a:spcPct val="0"/>
        </a:spcAft>
        <a:defRPr sz="4000">
          <a:solidFill>
            <a:srgbClr val="183D7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4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66E4B1D-ADB2-4F15-8389-44110F300007}" type="datetimeFigureOut">
              <a:rPr lang="en-GB" smtClean="0">
                <a:solidFill>
                  <a:prstClr val="black">
                    <a:tint val="75000"/>
                  </a:prstClr>
                </a:solidFill>
                <a:latin typeface="Arial"/>
              </a:rPr>
              <a:pPr fontAlgn="auto">
                <a:spcBef>
                  <a:spcPts val="0"/>
                </a:spcBef>
                <a:spcAft>
                  <a:spcPts val="0"/>
                </a:spcAft>
              </a:pPr>
              <a:t>25/02/2015</a:t>
            </a:fld>
            <a:endParaRPr lang="en-GB">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623AC5-E736-42FC-804D-CE08A2C83742}" type="slidenum">
              <a:rPr lang="en-GB" smtClean="0">
                <a:solidFill>
                  <a:prstClr val="black">
                    <a:tint val="75000"/>
                  </a:prstClr>
                </a:solidFill>
                <a:latin typeface="Arial"/>
              </a:rPr>
              <a:pPr fontAlgn="auto">
                <a:spcBef>
                  <a:spcPts val="0"/>
                </a:spcBef>
                <a:spcAft>
                  <a:spcPts val="0"/>
                </a:spcAft>
              </a:pPr>
              <a:t>‹#›</a:t>
            </a:fld>
            <a:endParaRPr lang="en-GB">
              <a:solidFill>
                <a:prstClr val="black">
                  <a:tint val="75000"/>
                </a:prstClr>
              </a:solidFill>
              <a:latin typeface="Arial"/>
            </a:endParaRPr>
          </a:p>
        </p:txBody>
      </p:sp>
    </p:spTree>
    <p:extLst>
      <p:ext uri="{BB962C8B-B14F-4D97-AF65-F5344CB8AC3E}">
        <p14:creationId xmlns:p14="http://schemas.microsoft.com/office/powerpoint/2010/main" val="384490002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solidFill>
                  <a:prstClr val="black"/>
                </a:solidFill>
              </a:rPr>
              <a:pPr/>
              <a:t>2/25/2015</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GB" smtClean="0">
                <a:solidFill>
                  <a:prstClr val="black"/>
                </a:solidFill>
              </a:rPr>
              <a:t>Presentation title</a:t>
            </a:r>
            <a:endParaRPr lang="en-GB"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6288EA-60DC-4854-8116-4877A252A687}" type="slidenum">
              <a:rPr lang="en-GB" smtClean="0">
                <a:solidFill>
                  <a:prstClr val="black"/>
                </a:solidFill>
                <a:latin typeface="Gill Sans MT"/>
                <a:cs typeface="Gill Sans MT"/>
              </a:rPr>
              <a:pPr/>
              <a:t>‹#›</a:t>
            </a:fld>
            <a:endParaRPr lang="en-GB" dirty="0">
              <a:solidFill>
                <a:prstClr val="black"/>
              </a:solidFill>
              <a:latin typeface="Gill Sans MT"/>
              <a:cs typeface="Gill Sans MT"/>
            </a:endParaRPr>
          </a:p>
        </p:txBody>
      </p:sp>
    </p:spTree>
    <p:extLst>
      <p:ext uri="{BB962C8B-B14F-4D97-AF65-F5344CB8AC3E}">
        <p14:creationId xmlns:p14="http://schemas.microsoft.com/office/powerpoint/2010/main" val="151007239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ejournalncrp.org/asian-american-pacific-islanders-older-adults-and-depression-not-the-model-minority/" TargetMode="Externa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520" y="5229200"/>
            <a:ext cx="8424936" cy="1080120"/>
          </a:xfrm>
        </p:spPr>
        <p:txBody>
          <a:bodyPr>
            <a:normAutofit fontScale="85000" lnSpcReduction="20000"/>
          </a:bodyPr>
          <a:lstStyle/>
          <a:p>
            <a:pPr>
              <a:spcAft>
                <a:spcPts val="0"/>
              </a:spcAft>
            </a:pPr>
            <a:r>
              <a:rPr lang="en-GB" dirty="0"/>
              <a:t>Dr Pauline Hanesworth: pauline.hanesworth@heacademy.ac.uk</a:t>
            </a:r>
          </a:p>
          <a:p>
            <a:pPr>
              <a:spcAft>
                <a:spcPts val="0"/>
              </a:spcAft>
            </a:pPr>
            <a:r>
              <a:rPr lang="en-GB" dirty="0"/>
              <a:t>@</a:t>
            </a:r>
            <a:r>
              <a:rPr lang="en-GB" dirty="0" smtClean="0"/>
              <a:t>HEA_EDScotland</a:t>
            </a:r>
          </a:p>
          <a:p>
            <a:pPr>
              <a:spcAft>
                <a:spcPts val="0"/>
              </a:spcAft>
            </a:pPr>
            <a:r>
              <a:rPr lang="en-GB" dirty="0" smtClean="0"/>
              <a:t>Stephanie Millar: Stephanie.Millar@sparqs.ac.uk</a:t>
            </a:r>
          </a:p>
          <a:p>
            <a:pPr>
              <a:spcAft>
                <a:spcPts val="0"/>
              </a:spcAft>
            </a:pPr>
            <a:r>
              <a:rPr lang="en-GB" dirty="0" smtClean="0"/>
              <a:t>@sparqs_scotland </a:t>
            </a:r>
            <a:endParaRPr lang="en-GB" dirty="0"/>
          </a:p>
          <a:p>
            <a:endParaRPr lang="en-GB" dirty="0"/>
          </a:p>
        </p:txBody>
      </p:sp>
      <p:sp>
        <p:nvSpPr>
          <p:cNvPr id="5" name="Text Placeholder 4"/>
          <p:cNvSpPr>
            <a:spLocks noGrp="1"/>
          </p:cNvSpPr>
          <p:nvPr>
            <p:ph type="body" sz="quarter" idx="12"/>
          </p:nvPr>
        </p:nvSpPr>
        <p:spPr/>
        <p:txBody>
          <a:bodyPr/>
          <a:lstStyle/>
          <a:p>
            <a:r>
              <a:rPr lang="en-GB" dirty="0" smtClean="0"/>
              <a:t>22.10.2014</a:t>
            </a:r>
            <a:endParaRPr lang="en-GB" dirty="0"/>
          </a:p>
        </p:txBody>
      </p:sp>
      <p:sp>
        <p:nvSpPr>
          <p:cNvPr id="2" name="Title 1"/>
          <p:cNvSpPr>
            <a:spLocks noGrp="1"/>
          </p:cNvSpPr>
          <p:nvPr>
            <p:ph type="title"/>
          </p:nvPr>
        </p:nvSpPr>
        <p:spPr>
          <a:xfrm>
            <a:off x="0" y="4221088"/>
            <a:ext cx="8748464" cy="1008112"/>
          </a:xfrm>
        </p:spPr>
        <p:txBody>
          <a:bodyPr>
            <a:noAutofit/>
          </a:bodyPr>
          <a:lstStyle/>
          <a:p>
            <a:r>
              <a:rPr lang="en-GB" sz="2800" b="1" dirty="0" smtClean="0"/>
              <a:t>Engaging Students in Co-Creating Curricula that Embed Equality and Diversity</a:t>
            </a:r>
            <a:endParaRPr lang="en-GB"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a:prstGeom prst="rect">
            <a:avLst/>
          </a:prstGeom>
        </p:spPr>
        <p:txBody>
          <a:bodyPr/>
          <a:lstStyle/>
          <a:p>
            <a:endParaRPr lang="en-GB" dirty="0"/>
          </a:p>
        </p:txBody>
      </p:sp>
      <p:sp>
        <p:nvSpPr>
          <p:cNvPr id="3" name="Subtitle 2"/>
          <p:cNvSpPr>
            <a:spLocks noGrp="1"/>
          </p:cNvSpPr>
          <p:nvPr>
            <p:ph type="subTitle" idx="4294967295"/>
          </p:nvPr>
        </p:nvSpPr>
        <p:spPr>
          <a:xfrm>
            <a:off x="1371600" y="3886200"/>
            <a:ext cx="6400800" cy="1752600"/>
          </a:xfrm>
          <a:prstGeom prst="rect">
            <a:avLst/>
          </a:prstGeom>
        </p:spPr>
        <p:txBody>
          <a:bodyPr/>
          <a:lstStyle/>
          <a:p>
            <a:endParaRPr lang="en-GB"/>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90" t="10000" r="12297" b="5567"/>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832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endParaRPr lang="en-GB"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endParaRPr lang="en-GB"/>
          </a:p>
        </p:txBody>
      </p:sp>
      <p:pic>
        <p:nvPicPr>
          <p:cNvPr id="4" name="Picture 3"/>
          <p:cNvPicPr/>
          <p:nvPr/>
        </p:nvPicPr>
        <p:blipFill rotWithShape="1">
          <a:blip r:embed="rId2"/>
          <a:srcRect l="1469" t="35633" r="53526" b="11061"/>
          <a:stretch/>
        </p:blipFill>
        <p:spPr bwMode="auto">
          <a:xfrm>
            <a:off x="-11817" y="28683"/>
            <a:ext cx="9144000" cy="685670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594" t="73887" r="1105" b="9109"/>
          <a:stretch/>
        </p:blipFill>
        <p:spPr bwMode="auto">
          <a:xfrm>
            <a:off x="500062" y="5941268"/>
            <a:ext cx="8143875" cy="800100"/>
          </a:xfrm>
          <a:prstGeom prst="rect">
            <a:avLst/>
          </a:prstGeom>
          <a:ln>
            <a:noFill/>
          </a:ln>
          <a:extLst>
            <a:ext uri="{53640926-AAD7-44D8-BBD7-CCE9431645EC}">
              <a14:shadowObscured xmlns:a14="http://schemas.microsoft.com/office/drawing/2010/main"/>
            </a:ext>
          </a:extLst>
        </p:spPr>
      </p:pic>
      <p:sp>
        <p:nvSpPr>
          <p:cNvPr id="10" name="Title 1"/>
          <p:cNvSpPr txBox="1">
            <a:spLocks/>
          </p:cNvSpPr>
          <p:nvPr/>
        </p:nvSpPr>
        <p:spPr>
          <a:xfrm>
            <a:off x="500062" y="188640"/>
            <a:ext cx="8193278" cy="13541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smtClean="0">
                <a:solidFill>
                  <a:schemeClr val="bg1"/>
                </a:solidFill>
              </a:rPr>
              <a:t>A Student Engagement Framework for Scotland</a:t>
            </a:r>
            <a:endParaRPr lang="en-GB" sz="3600" dirty="0">
              <a:solidFill>
                <a:schemeClr val="bg1"/>
              </a:solidFill>
            </a:endParaRPr>
          </a:p>
        </p:txBody>
      </p:sp>
      <p:sp>
        <p:nvSpPr>
          <p:cNvPr id="11" name="Content Placeholder 2"/>
          <p:cNvSpPr txBox="1">
            <a:spLocks/>
          </p:cNvSpPr>
          <p:nvPr/>
        </p:nvSpPr>
        <p:spPr>
          <a:xfrm>
            <a:off x="461048" y="1639341"/>
            <a:ext cx="8229600" cy="47419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700" dirty="0" smtClean="0">
                <a:solidFill>
                  <a:schemeClr val="bg1"/>
                </a:solidFill>
              </a:rPr>
              <a:t>There are five key elements:</a:t>
            </a:r>
          </a:p>
          <a:p>
            <a:pPr marL="457200" indent="-457200">
              <a:buFont typeface="+mj-lt"/>
              <a:buAutoNum type="arabicPeriod"/>
            </a:pPr>
            <a:r>
              <a:rPr lang="en-GB" sz="2700" dirty="0" smtClean="0">
                <a:solidFill>
                  <a:schemeClr val="bg1"/>
                </a:solidFill>
              </a:rPr>
              <a:t>Students feeling part of a supportive institution.</a:t>
            </a:r>
          </a:p>
          <a:p>
            <a:pPr marL="457200" indent="-457200">
              <a:buFont typeface="+mj-lt"/>
              <a:buAutoNum type="arabicPeriod"/>
            </a:pPr>
            <a:r>
              <a:rPr lang="en-GB" sz="2700" dirty="0" smtClean="0">
                <a:solidFill>
                  <a:schemeClr val="bg1"/>
                </a:solidFill>
              </a:rPr>
              <a:t>Students engaging in their own learning.</a:t>
            </a:r>
          </a:p>
          <a:p>
            <a:pPr marL="457200" indent="-457200">
              <a:buFont typeface="+mj-lt"/>
              <a:buAutoNum type="arabicPeriod"/>
            </a:pPr>
            <a:r>
              <a:rPr lang="en-GB" sz="2700" dirty="0" smtClean="0">
                <a:solidFill>
                  <a:schemeClr val="bg1"/>
                </a:solidFill>
              </a:rPr>
              <a:t>Students working with their institution in shaping the direction of learning.</a:t>
            </a:r>
          </a:p>
          <a:p>
            <a:pPr marL="457200" indent="-457200">
              <a:buFont typeface="+mj-lt"/>
              <a:buAutoNum type="arabicPeriod"/>
            </a:pPr>
            <a:r>
              <a:rPr lang="en-GB" sz="2700" dirty="0" smtClean="0">
                <a:solidFill>
                  <a:schemeClr val="bg1"/>
                </a:solidFill>
              </a:rPr>
              <a:t>Formal mechanisms for quality and governance.</a:t>
            </a:r>
          </a:p>
          <a:p>
            <a:pPr marL="457200" indent="-457200">
              <a:buFont typeface="+mj-lt"/>
              <a:buAutoNum type="arabicPeriod"/>
            </a:pPr>
            <a:r>
              <a:rPr lang="en-GB" sz="2700" dirty="0" smtClean="0">
                <a:solidFill>
                  <a:schemeClr val="bg1"/>
                </a:solidFill>
              </a:rPr>
              <a:t>Influencing the student experience at national level.</a:t>
            </a:r>
          </a:p>
          <a:p>
            <a:pPr marL="0" indent="0">
              <a:buNone/>
            </a:pPr>
            <a:endParaRPr lang="en-GB" sz="1100" dirty="0" smtClean="0">
              <a:solidFill>
                <a:schemeClr val="bg1"/>
              </a:solidFill>
            </a:endParaRPr>
          </a:p>
          <a:p>
            <a:pPr marL="0" indent="0">
              <a:buFont typeface="Arial" pitchFamily="34" charset="0"/>
              <a:buNone/>
            </a:pPr>
            <a:r>
              <a:rPr lang="en-GB" sz="2200" dirty="0" smtClean="0">
                <a:solidFill>
                  <a:schemeClr val="bg1"/>
                </a:solidFill>
              </a:rPr>
              <a:t>The use of the term ‘learning’ throughout the framework can apply to learning, teaching and assessment.</a:t>
            </a:r>
          </a:p>
          <a:p>
            <a:pPr marL="0" indent="0">
              <a:buFont typeface="Arial" pitchFamily="34" charset="0"/>
              <a:buNone/>
            </a:pPr>
            <a:endParaRPr lang="en-GB" dirty="0">
              <a:solidFill>
                <a:schemeClr val="bg1"/>
              </a:solidFill>
            </a:endParaRPr>
          </a:p>
        </p:txBody>
      </p:sp>
    </p:spTree>
    <p:extLst>
      <p:ext uri="{BB962C8B-B14F-4D97-AF65-F5344CB8AC3E}">
        <p14:creationId xmlns:p14="http://schemas.microsoft.com/office/powerpoint/2010/main" val="1687089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endParaRPr lang="en-GB"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endParaRPr lang="en-GB"/>
          </a:p>
        </p:txBody>
      </p:sp>
      <p:pic>
        <p:nvPicPr>
          <p:cNvPr id="4" name="Picture 3"/>
          <p:cNvPicPr/>
          <p:nvPr/>
        </p:nvPicPr>
        <p:blipFill rotWithShape="1">
          <a:blip r:embed="rId2"/>
          <a:srcRect l="1469" t="35633" r="53526" b="11061"/>
          <a:stretch/>
        </p:blipFill>
        <p:spPr bwMode="auto">
          <a:xfrm>
            <a:off x="-11817" y="28683"/>
            <a:ext cx="9144000" cy="685670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594" t="73887" r="1105" b="9109"/>
          <a:stretch/>
        </p:blipFill>
        <p:spPr bwMode="auto">
          <a:xfrm>
            <a:off x="500062" y="5941268"/>
            <a:ext cx="8143875" cy="800100"/>
          </a:xfrm>
          <a:prstGeom prst="rect">
            <a:avLst/>
          </a:prstGeom>
          <a:ln>
            <a:noFill/>
          </a:ln>
          <a:extLst>
            <a:ext uri="{53640926-AAD7-44D8-BBD7-CCE9431645EC}">
              <a14:shadowObscured xmlns:a14="http://schemas.microsoft.com/office/drawing/2010/main"/>
            </a:ext>
          </a:extLst>
        </p:spPr>
      </p:pic>
      <p:sp>
        <p:nvSpPr>
          <p:cNvPr id="10" name="Title 1"/>
          <p:cNvSpPr txBox="1">
            <a:spLocks/>
          </p:cNvSpPr>
          <p:nvPr/>
        </p:nvSpPr>
        <p:spPr>
          <a:xfrm>
            <a:off x="500062" y="188640"/>
            <a:ext cx="8193278" cy="13541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smtClean="0">
                <a:solidFill>
                  <a:schemeClr val="bg1"/>
                </a:solidFill>
              </a:rPr>
              <a:t>A Student Engagement Framework for Scotland</a:t>
            </a:r>
            <a:endParaRPr lang="en-GB" sz="3600" dirty="0">
              <a:solidFill>
                <a:schemeClr val="bg1"/>
              </a:solidFill>
            </a:endParaRPr>
          </a:p>
        </p:txBody>
      </p:sp>
      <p:sp>
        <p:nvSpPr>
          <p:cNvPr id="11" name="Content Placeholder 2"/>
          <p:cNvSpPr txBox="1">
            <a:spLocks/>
          </p:cNvSpPr>
          <p:nvPr/>
        </p:nvSpPr>
        <p:spPr>
          <a:xfrm>
            <a:off x="461048" y="1639341"/>
            <a:ext cx="8229600" cy="47419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700" dirty="0" smtClean="0">
                <a:solidFill>
                  <a:schemeClr val="bg1"/>
                </a:solidFill>
              </a:rPr>
              <a:t>There are six features of effective student engagement:</a:t>
            </a:r>
          </a:p>
          <a:p>
            <a:pPr marL="457200" indent="-457200">
              <a:buFont typeface="+mj-lt"/>
              <a:buAutoNum type="arabicPeriod"/>
            </a:pPr>
            <a:r>
              <a:rPr lang="en-GB" sz="2700" dirty="0" smtClean="0">
                <a:solidFill>
                  <a:schemeClr val="bg1"/>
                </a:solidFill>
              </a:rPr>
              <a:t>A culture of engagement.</a:t>
            </a:r>
          </a:p>
          <a:p>
            <a:pPr marL="457200" indent="-457200">
              <a:buFont typeface="+mj-lt"/>
              <a:buAutoNum type="arabicPeriod"/>
            </a:pPr>
            <a:r>
              <a:rPr lang="en-GB" sz="2700" dirty="0" smtClean="0">
                <a:solidFill>
                  <a:schemeClr val="bg1"/>
                </a:solidFill>
              </a:rPr>
              <a:t>Students as partners.</a:t>
            </a:r>
          </a:p>
          <a:p>
            <a:pPr marL="457200" indent="-457200">
              <a:buFont typeface="+mj-lt"/>
              <a:buAutoNum type="arabicPeriod"/>
            </a:pPr>
            <a:r>
              <a:rPr lang="en-GB" sz="2700" dirty="0" smtClean="0">
                <a:solidFill>
                  <a:schemeClr val="bg1"/>
                </a:solidFill>
              </a:rPr>
              <a:t>Responding to diversity.</a:t>
            </a:r>
          </a:p>
          <a:p>
            <a:pPr marL="457200" indent="-457200">
              <a:buFont typeface="+mj-lt"/>
              <a:buAutoNum type="arabicPeriod"/>
            </a:pPr>
            <a:r>
              <a:rPr lang="en-GB" sz="2700" dirty="0" smtClean="0">
                <a:solidFill>
                  <a:schemeClr val="bg1"/>
                </a:solidFill>
              </a:rPr>
              <a:t>Valuing the student contribution.</a:t>
            </a:r>
          </a:p>
          <a:p>
            <a:pPr marL="457200" indent="-457200">
              <a:buFont typeface="+mj-lt"/>
              <a:buAutoNum type="arabicPeriod"/>
            </a:pPr>
            <a:r>
              <a:rPr lang="en-GB" sz="2700" dirty="0" smtClean="0">
                <a:solidFill>
                  <a:schemeClr val="bg1"/>
                </a:solidFill>
              </a:rPr>
              <a:t>Focus on enhancement and change.</a:t>
            </a:r>
          </a:p>
          <a:p>
            <a:pPr marL="457200" indent="-457200">
              <a:buFont typeface="+mj-lt"/>
              <a:buAutoNum type="arabicPeriod"/>
            </a:pPr>
            <a:r>
              <a:rPr lang="en-GB" sz="2700" dirty="0" smtClean="0">
                <a:solidFill>
                  <a:schemeClr val="bg1"/>
                </a:solidFill>
              </a:rPr>
              <a:t>Appropriate resources and support. </a:t>
            </a:r>
          </a:p>
          <a:p>
            <a:pPr marL="457200" indent="-457200">
              <a:buFont typeface="+mj-lt"/>
              <a:buAutoNum type="arabicPeriod"/>
            </a:pPr>
            <a:endParaRPr lang="en-GB" sz="2700" dirty="0" smtClean="0">
              <a:solidFill>
                <a:schemeClr val="bg1"/>
              </a:solidFill>
            </a:endParaRPr>
          </a:p>
        </p:txBody>
      </p:sp>
    </p:spTree>
    <p:extLst>
      <p:ext uri="{BB962C8B-B14F-4D97-AF65-F5344CB8AC3E}">
        <p14:creationId xmlns:p14="http://schemas.microsoft.com/office/powerpoint/2010/main" val="3134481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6" name="Rectangle 12"/>
          <p:cNvSpPr>
            <a:spLocks noGrp="1" noChangeArrowheads="1"/>
          </p:cNvSpPr>
          <p:nvPr>
            <p:ph type="title"/>
          </p:nvPr>
        </p:nvSpPr>
        <p:spPr/>
        <p:txBody>
          <a:bodyPr/>
          <a:lstStyle/>
          <a:p>
            <a:pPr eaLnBrk="1" hangingPunct="1"/>
            <a:r>
              <a:rPr lang="en-GB" sz="3200" dirty="0" smtClean="0"/>
              <a:t>Why is representation important?</a:t>
            </a:r>
          </a:p>
        </p:txBody>
      </p:sp>
      <p:graphicFrame>
        <p:nvGraphicFramePr>
          <p:cNvPr id="2" name="Diagram 1"/>
          <p:cNvGraphicFramePr/>
          <p:nvPr>
            <p:extLst/>
          </p:nvPr>
        </p:nvGraphicFramePr>
        <p:xfrm>
          <a:off x="-972616" y="1700808"/>
          <a:ext cx="8229600"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1627" name="Text Box 14"/>
          <p:cNvSpPr txBox="1">
            <a:spLocks noChangeArrowheads="1"/>
          </p:cNvSpPr>
          <p:nvPr/>
        </p:nvSpPr>
        <p:spPr bwMode="auto">
          <a:xfrm>
            <a:off x="5364163" y="2133600"/>
            <a:ext cx="2376487" cy="366713"/>
          </a:xfrm>
          <a:prstGeom prst="rect">
            <a:avLst/>
          </a:prstGeom>
          <a:noFill/>
          <a:ln w="9525">
            <a:noFill/>
            <a:miter lim="800000"/>
            <a:headEnd/>
            <a:tailEnd/>
          </a:ln>
        </p:spPr>
        <p:txBody>
          <a:bodyPr>
            <a:spAutoFit/>
          </a:bodyPr>
          <a:lstStyle/>
          <a:p>
            <a:endParaRPr lang="en-US"/>
          </a:p>
        </p:txBody>
      </p:sp>
      <p:sp>
        <p:nvSpPr>
          <p:cNvPr id="111628" name="Text Box 13"/>
          <p:cNvSpPr txBox="1">
            <a:spLocks noChangeArrowheads="1"/>
          </p:cNvSpPr>
          <p:nvPr/>
        </p:nvSpPr>
        <p:spPr bwMode="auto">
          <a:xfrm>
            <a:off x="5075238" y="1989138"/>
            <a:ext cx="3744912" cy="2123658"/>
          </a:xfrm>
          <a:prstGeom prst="rect">
            <a:avLst/>
          </a:prstGeom>
          <a:noFill/>
          <a:ln w="9525">
            <a:noFill/>
            <a:miter lim="800000"/>
            <a:headEnd/>
            <a:tailEnd/>
          </a:ln>
        </p:spPr>
        <p:txBody>
          <a:bodyPr>
            <a:spAutoFit/>
          </a:bodyPr>
          <a:lstStyle/>
          <a:p>
            <a:pPr algn="ctr">
              <a:spcBef>
                <a:spcPct val="50000"/>
              </a:spcBef>
            </a:pPr>
            <a:r>
              <a:rPr lang="en-GB" sz="4400" dirty="0">
                <a:solidFill>
                  <a:srgbClr val="002060"/>
                </a:solidFill>
                <a:latin typeface="Verdana" panose="020B0604030504040204" pitchFamily="34" charset="0"/>
                <a:ea typeface="Verdana" panose="020B0604030504040204" pitchFamily="34" charset="0"/>
                <a:cs typeface="Verdana" panose="020B0604030504040204" pitchFamily="34" charset="0"/>
              </a:rPr>
              <a:t>YOU ARE THE EXPERT!</a:t>
            </a:r>
          </a:p>
        </p:txBody>
      </p:sp>
    </p:spTree>
    <p:extLst>
      <p:ext uri="{BB962C8B-B14F-4D97-AF65-F5344CB8AC3E}">
        <p14:creationId xmlns:p14="http://schemas.microsoft.com/office/powerpoint/2010/main" val="1173388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14</a:t>
            </a:fld>
            <a:endParaRPr lang="en-GB" dirty="0">
              <a:latin typeface="Gill Sans MT"/>
              <a:cs typeface="Gill Sans MT"/>
            </a:endParaRPr>
          </a:p>
        </p:txBody>
      </p:sp>
      <p:sp>
        <p:nvSpPr>
          <p:cNvPr id="4" name="Title 3"/>
          <p:cNvSpPr>
            <a:spLocks noGrp="1"/>
          </p:cNvSpPr>
          <p:nvPr>
            <p:ph type="title"/>
          </p:nvPr>
        </p:nvSpPr>
        <p:spPr>
          <a:xfrm>
            <a:off x="467544" y="706338"/>
            <a:ext cx="7776864" cy="706438"/>
          </a:xfrm>
        </p:spPr>
        <p:txBody>
          <a:bodyPr/>
          <a:lstStyle/>
          <a:p>
            <a:r>
              <a:rPr lang="en-GB" dirty="0" smtClean="0"/>
              <a:t>The Frameworks: Embedding Equality and Diversity in the Curriculum (EEDC)</a:t>
            </a:r>
            <a:endParaRPr lang="en-GB" dirty="0"/>
          </a:p>
        </p:txBody>
      </p:sp>
      <p:pic>
        <p:nvPicPr>
          <p:cNvPr id="7" name="Picture 2" descr="This diagram shows the eight areas that the project is concerned about:&#10;- Institutional Management and Co-ordination;&#10;- Inclusive Policies and Procedures;&#10;- Curriculum Design;&#10;- Curriculum Delivery;&#10;- Assessment and Feedback;&#10;- Student Engagement;&#10;- Staff Engagement;&#10;- Learning Resources, Sites and Environment." title="Embedding Equality and Diversity in the Curriculum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8887" y="1278615"/>
            <a:ext cx="5786226" cy="5579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933806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An embedded venn diagram which shows how embedding equality and diversity in the curriculum comprises making students diversity competent which itself comprises diversity inclusivity and inclusivity." title="What is embedding equality and diversity in the curriculum diagram."/>
          <p:cNvGraphicFramePr>
            <a:graphicFrameLocks/>
          </p:cNvGraphicFramePr>
          <p:nvPr>
            <p:extLst>
              <p:ext uri="{D42A27DB-BD31-4B8C-83A1-F6EECF244321}">
                <p14:modId xmlns:p14="http://schemas.microsoft.com/office/powerpoint/2010/main" val="3654103177"/>
              </p:ext>
            </p:extLst>
          </p:nvPr>
        </p:nvGraphicFramePr>
        <p:xfrm>
          <a:off x="179512" y="1556792"/>
          <a:ext cx="8712968"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15</a:t>
            </a:fld>
            <a:endParaRPr lang="en-GB" dirty="0">
              <a:latin typeface="Gill Sans MT"/>
              <a:cs typeface="Gill Sans MT"/>
            </a:endParaRPr>
          </a:p>
        </p:txBody>
      </p:sp>
      <p:sp>
        <p:nvSpPr>
          <p:cNvPr id="4" name="Title 3"/>
          <p:cNvSpPr>
            <a:spLocks noGrp="1"/>
          </p:cNvSpPr>
          <p:nvPr>
            <p:ph type="title"/>
          </p:nvPr>
        </p:nvSpPr>
        <p:spPr>
          <a:xfrm>
            <a:off x="251520" y="476672"/>
            <a:ext cx="7128792" cy="706438"/>
          </a:xfrm>
        </p:spPr>
        <p:txBody>
          <a:bodyPr/>
          <a:lstStyle/>
          <a:p>
            <a:r>
              <a:rPr lang="en-GB" dirty="0" smtClean="0"/>
              <a:t>The Frameworks: EEDC - What</a:t>
            </a:r>
            <a:endParaRPr lang="en-GB" dirty="0"/>
          </a:p>
        </p:txBody>
      </p:sp>
      <p:sp>
        <p:nvSpPr>
          <p:cNvPr id="6" name="Slide Number Placeholder 2"/>
          <p:cNvSpPr txBox="1">
            <a:spLocks/>
          </p:cNvSpPr>
          <p:nvPr/>
        </p:nvSpPr>
        <p:spPr>
          <a:xfrm>
            <a:off x="8460431" y="6356350"/>
            <a:ext cx="432743" cy="365125"/>
          </a:xfrm>
          <a:prstGeom prst="rect">
            <a:avLst/>
          </a:prstGeom>
        </p:spPr>
        <p:txBody>
          <a:bodyPr vert="horz" lIns="91440" tIns="45720" rIns="0" bIns="45720" rtlCol="0" anchor="ctr"/>
          <a:lstStyle>
            <a:defPPr>
              <a:defRPr lang="en-GB"/>
            </a:defPPr>
            <a:lvl1pPr algn="r" rtl="0" fontAlgn="base">
              <a:spcBef>
                <a:spcPct val="0"/>
              </a:spcBef>
              <a:spcAft>
                <a:spcPct val="0"/>
              </a:spcAft>
              <a:defRPr sz="900" kern="1200">
                <a:solidFill>
                  <a:schemeClr val="tx1"/>
                </a:solidFill>
                <a:latin typeface="Lucida Sans Unicode" pitchFamily="34" charset="0"/>
                <a:ea typeface="+mn-ea"/>
                <a:cs typeface="Lucida Sans Unicode" pitchFamily="34" charset="0"/>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fld id="{1E6288EA-60DC-4854-8116-4877A252A687}" type="slidenum">
              <a:rPr lang="en-GB" smtClean="0">
                <a:latin typeface="Gill Sans MT"/>
                <a:cs typeface="Gill Sans MT"/>
              </a:rPr>
              <a:pPr/>
              <a:t>15</a:t>
            </a:fld>
            <a:endParaRPr lang="en-GB" dirty="0">
              <a:latin typeface="Gill Sans MT"/>
              <a:cs typeface="Gill Sans MT"/>
            </a:endParaRPr>
          </a:p>
        </p:txBody>
      </p:sp>
      <p:sp>
        <p:nvSpPr>
          <p:cNvPr id="8" name="TextBox 7"/>
          <p:cNvSpPr txBox="1"/>
          <p:nvPr/>
        </p:nvSpPr>
        <p:spPr>
          <a:xfrm>
            <a:off x="906754" y="6113041"/>
            <a:ext cx="1584176" cy="400110"/>
          </a:xfrm>
          <a:prstGeom prst="rect">
            <a:avLst/>
          </a:prstGeom>
          <a:noFill/>
        </p:spPr>
        <p:txBody>
          <a:bodyPr wrap="square" rtlCol="0">
            <a:spAutoFit/>
          </a:bodyPr>
          <a:lstStyle/>
          <a:p>
            <a:r>
              <a:rPr lang="en-GB" sz="2000" dirty="0" smtClean="0"/>
              <a:t>Belonging</a:t>
            </a:r>
            <a:endParaRPr lang="en-GB" dirty="0"/>
          </a:p>
        </p:txBody>
      </p:sp>
      <p:sp>
        <p:nvSpPr>
          <p:cNvPr id="9" name="TextBox 8"/>
          <p:cNvSpPr txBox="1"/>
          <p:nvPr/>
        </p:nvSpPr>
        <p:spPr>
          <a:xfrm>
            <a:off x="7198169" y="5373216"/>
            <a:ext cx="1584176" cy="400110"/>
          </a:xfrm>
          <a:prstGeom prst="rect">
            <a:avLst/>
          </a:prstGeom>
          <a:noFill/>
        </p:spPr>
        <p:txBody>
          <a:bodyPr wrap="square" rtlCol="0">
            <a:spAutoFit/>
          </a:bodyPr>
          <a:lstStyle/>
          <a:p>
            <a:r>
              <a:rPr lang="en-GB" sz="2000" dirty="0" smtClean="0"/>
              <a:t>Ability</a:t>
            </a:r>
            <a:endParaRPr lang="en-GB" dirty="0"/>
          </a:p>
        </p:txBody>
      </p:sp>
      <p:sp>
        <p:nvSpPr>
          <p:cNvPr id="10" name="TextBox 9"/>
          <p:cNvSpPr txBox="1"/>
          <p:nvPr/>
        </p:nvSpPr>
        <p:spPr>
          <a:xfrm>
            <a:off x="467544" y="1782687"/>
            <a:ext cx="1872208" cy="400110"/>
          </a:xfrm>
          <a:prstGeom prst="rect">
            <a:avLst/>
          </a:prstGeom>
          <a:noFill/>
        </p:spPr>
        <p:txBody>
          <a:bodyPr wrap="square" rtlCol="0">
            <a:spAutoFit/>
          </a:bodyPr>
          <a:lstStyle/>
          <a:p>
            <a:r>
              <a:rPr lang="en-GB" sz="2000" dirty="0" smtClean="0"/>
              <a:t>Understanding</a:t>
            </a:r>
            <a:endParaRPr lang="en-GB" dirty="0"/>
          </a:p>
        </p:txBody>
      </p:sp>
      <p:sp>
        <p:nvSpPr>
          <p:cNvPr id="11" name="TextBox 10"/>
          <p:cNvSpPr txBox="1"/>
          <p:nvPr/>
        </p:nvSpPr>
        <p:spPr>
          <a:xfrm>
            <a:off x="114666" y="3245493"/>
            <a:ext cx="1584176" cy="400110"/>
          </a:xfrm>
          <a:prstGeom prst="rect">
            <a:avLst/>
          </a:prstGeom>
          <a:noFill/>
        </p:spPr>
        <p:txBody>
          <a:bodyPr wrap="square" rtlCol="0">
            <a:spAutoFit/>
          </a:bodyPr>
          <a:lstStyle/>
          <a:p>
            <a:r>
              <a:rPr lang="en-GB" sz="2000" dirty="0" smtClean="0"/>
              <a:t>Exposure</a:t>
            </a:r>
            <a:endParaRPr lang="en-GB" dirty="0"/>
          </a:p>
        </p:txBody>
      </p:sp>
      <p:sp>
        <p:nvSpPr>
          <p:cNvPr id="12" name="TextBox 11"/>
          <p:cNvSpPr txBox="1"/>
          <p:nvPr/>
        </p:nvSpPr>
        <p:spPr>
          <a:xfrm>
            <a:off x="7559824" y="3553270"/>
            <a:ext cx="1584176" cy="400110"/>
          </a:xfrm>
          <a:prstGeom prst="rect">
            <a:avLst/>
          </a:prstGeom>
          <a:noFill/>
        </p:spPr>
        <p:txBody>
          <a:bodyPr wrap="square" rtlCol="0">
            <a:spAutoFit/>
          </a:bodyPr>
          <a:lstStyle/>
          <a:p>
            <a:r>
              <a:rPr lang="en-GB" sz="2000" dirty="0" smtClean="0"/>
              <a:t>Interactivity</a:t>
            </a:r>
            <a:endParaRPr lang="en-GB" dirty="0"/>
          </a:p>
        </p:txBody>
      </p:sp>
      <p:sp>
        <p:nvSpPr>
          <p:cNvPr id="13" name="TextBox 12"/>
          <p:cNvSpPr txBox="1"/>
          <p:nvPr/>
        </p:nvSpPr>
        <p:spPr>
          <a:xfrm>
            <a:off x="251520" y="4787279"/>
            <a:ext cx="1728192" cy="400110"/>
          </a:xfrm>
          <a:prstGeom prst="rect">
            <a:avLst/>
          </a:prstGeom>
          <a:noFill/>
        </p:spPr>
        <p:txBody>
          <a:bodyPr wrap="square" rtlCol="0">
            <a:spAutoFit/>
          </a:bodyPr>
          <a:lstStyle/>
          <a:p>
            <a:r>
              <a:rPr lang="en-GB" sz="2000" dirty="0" smtClean="0"/>
              <a:t>Engagement</a:t>
            </a:r>
            <a:endParaRPr lang="en-GB" sz="2000" dirty="0"/>
          </a:p>
        </p:txBody>
      </p:sp>
      <p:sp>
        <p:nvSpPr>
          <p:cNvPr id="14" name="TextBox 13"/>
          <p:cNvSpPr txBox="1"/>
          <p:nvPr/>
        </p:nvSpPr>
        <p:spPr>
          <a:xfrm>
            <a:off x="6876255" y="2090464"/>
            <a:ext cx="1906089" cy="400110"/>
          </a:xfrm>
          <a:prstGeom prst="rect">
            <a:avLst/>
          </a:prstGeom>
          <a:noFill/>
        </p:spPr>
        <p:txBody>
          <a:bodyPr wrap="square" rtlCol="0">
            <a:spAutoFit/>
          </a:bodyPr>
          <a:lstStyle/>
          <a:p>
            <a:r>
              <a:rPr lang="en-GB" sz="2000" dirty="0" smtClean="0"/>
              <a:t>Self-reflection</a:t>
            </a:r>
            <a:endParaRPr lang="en-GB" dirty="0"/>
          </a:p>
        </p:txBody>
      </p:sp>
    </p:spTree>
    <p:extLst>
      <p:ext uri="{BB962C8B-B14F-4D97-AF65-F5344CB8AC3E}">
        <p14:creationId xmlns:p14="http://schemas.microsoft.com/office/powerpoint/2010/main" val="7190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ppt_x</p:attrName>
                                        </p:attrNameLst>
                                      </p:cBhvr>
                                      <p:tavLst>
                                        <p:tav tm="0">
                                          <p:val>
                                            <p:strVal val="#ppt_x"/>
                                          </p:val>
                                        </p:tav>
                                        <p:tav tm="100000">
                                          <p:val>
                                            <p:strVal val="#ppt_x"/>
                                          </p:val>
                                        </p:tav>
                                      </p:tavLst>
                                    </p:anim>
                                    <p:anim calcmode="lin" valueType="num">
                                      <p:cBhvr>
                                        <p:cTn id="9" dur="3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3000"/>
                                        <p:tgtEl>
                                          <p:spTgt spid="13"/>
                                        </p:tgtEl>
                                      </p:cBhvr>
                                    </p:animEffect>
                                    <p:anim calcmode="lin" valueType="num">
                                      <p:cBhvr>
                                        <p:cTn id="14" dur="3000" fill="hold"/>
                                        <p:tgtEl>
                                          <p:spTgt spid="13"/>
                                        </p:tgtEl>
                                        <p:attrNameLst>
                                          <p:attrName>ppt_x</p:attrName>
                                        </p:attrNameLst>
                                      </p:cBhvr>
                                      <p:tavLst>
                                        <p:tav tm="0">
                                          <p:val>
                                            <p:strVal val="#ppt_x"/>
                                          </p:val>
                                        </p:tav>
                                        <p:tav tm="100000">
                                          <p:val>
                                            <p:strVal val="#ppt_x"/>
                                          </p:val>
                                        </p:tav>
                                      </p:tavLst>
                                    </p:anim>
                                    <p:anim calcmode="lin" valueType="num">
                                      <p:cBhvr>
                                        <p:cTn id="15" dur="3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0"/>
                                        <p:tgtEl>
                                          <p:spTgt spid="9"/>
                                        </p:tgtEl>
                                      </p:cBhvr>
                                    </p:animEffect>
                                    <p:anim calcmode="lin" valueType="num">
                                      <p:cBhvr>
                                        <p:cTn id="20" dur="3000" fill="hold"/>
                                        <p:tgtEl>
                                          <p:spTgt spid="9"/>
                                        </p:tgtEl>
                                        <p:attrNameLst>
                                          <p:attrName>ppt_x</p:attrName>
                                        </p:attrNameLst>
                                      </p:cBhvr>
                                      <p:tavLst>
                                        <p:tav tm="0">
                                          <p:val>
                                            <p:strVal val="#ppt_x"/>
                                          </p:val>
                                        </p:tav>
                                        <p:tav tm="100000">
                                          <p:val>
                                            <p:strVal val="#ppt_x"/>
                                          </p:val>
                                        </p:tav>
                                      </p:tavLst>
                                    </p:anim>
                                    <p:anim calcmode="lin" valueType="num">
                                      <p:cBhvr>
                                        <p:cTn id="21" dur="3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000"/>
                                        <p:tgtEl>
                                          <p:spTgt spid="12"/>
                                        </p:tgtEl>
                                      </p:cBhvr>
                                    </p:animEffect>
                                    <p:anim calcmode="lin" valueType="num">
                                      <p:cBhvr>
                                        <p:cTn id="26" dur="3000" fill="hold"/>
                                        <p:tgtEl>
                                          <p:spTgt spid="12"/>
                                        </p:tgtEl>
                                        <p:attrNameLst>
                                          <p:attrName>ppt_x</p:attrName>
                                        </p:attrNameLst>
                                      </p:cBhvr>
                                      <p:tavLst>
                                        <p:tav tm="0">
                                          <p:val>
                                            <p:strVal val="#ppt_x"/>
                                          </p:val>
                                        </p:tav>
                                        <p:tav tm="100000">
                                          <p:val>
                                            <p:strVal val="#ppt_x"/>
                                          </p:val>
                                        </p:tav>
                                      </p:tavLst>
                                    </p:anim>
                                    <p:anim calcmode="lin" valueType="num">
                                      <p:cBhvr>
                                        <p:cTn id="27" dur="3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3000"/>
                                        <p:tgtEl>
                                          <p:spTgt spid="11"/>
                                        </p:tgtEl>
                                      </p:cBhvr>
                                    </p:animEffect>
                                    <p:anim calcmode="lin" valueType="num">
                                      <p:cBhvr>
                                        <p:cTn id="32" dur="3000" fill="hold"/>
                                        <p:tgtEl>
                                          <p:spTgt spid="11"/>
                                        </p:tgtEl>
                                        <p:attrNameLst>
                                          <p:attrName>ppt_x</p:attrName>
                                        </p:attrNameLst>
                                      </p:cBhvr>
                                      <p:tavLst>
                                        <p:tav tm="0">
                                          <p:val>
                                            <p:strVal val="#ppt_x"/>
                                          </p:val>
                                        </p:tav>
                                        <p:tav tm="100000">
                                          <p:val>
                                            <p:strVal val="#ppt_x"/>
                                          </p:val>
                                        </p:tav>
                                      </p:tavLst>
                                    </p:anim>
                                    <p:anim calcmode="lin" valueType="num">
                                      <p:cBhvr>
                                        <p:cTn id="33" dur="3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3000"/>
                                        <p:tgtEl>
                                          <p:spTgt spid="10"/>
                                        </p:tgtEl>
                                      </p:cBhvr>
                                    </p:animEffect>
                                    <p:anim calcmode="lin" valueType="num">
                                      <p:cBhvr>
                                        <p:cTn id="38" dur="3000" fill="hold"/>
                                        <p:tgtEl>
                                          <p:spTgt spid="10"/>
                                        </p:tgtEl>
                                        <p:attrNameLst>
                                          <p:attrName>ppt_x</p:attrName>
                                        </p:attrNameLst>
                                      </p:cBhvr>
                                      <p:tavLst>
                                        <p:tav tm="0">
                                          <p:val>
                                            <p:strVal val="#ppt_x"/>
                                          </p:val>
                                        </p:tav>
                                        <p:tav tm="100000">
                                          <p:val>
                                            <p:strVal val="#ppt_x"/>
                                          </p:val>
                                        </p:tav>
                                      </p:tavLst>
                                    </p:anim>
                                    <p:anim calcmode="lin" valueType="num">
                                      <p:cBhvr>
                                        <p:cTn id="39" dur="3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18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3000"/>
                                        <p:tgtEl>
                                          <p:spTgt spid="14"/>
                                        </p:tgtEl>
                                      </p:cBhvr>
                                    </p:animEffect>
                                    <p:anim calcmode="lin" valueType="num">
                                      <p:cBhvr>
                                        <p:cTn id="44" dur="3000" fill="hold"/>
                                        <p:tgtEl>
                                          <p:spTgt spid="14"/>
                                        </p:tgtEl>
                                        <p:attrNameLst>
                                          <p:attrName>ppt_x</p:attrName>
                                        </p:attrNameLst>
                                      </p:cBhvr>
                                      <p:tavLst>
                                        <p:tav tm="0">
                                          <p:val>
                                            <p:strVal val="#ppt_x"/>
                                          </p:val>
                                        </p:tav>
                                        <p:tav tm="100000">
                                          <p:val>
                                            <p:strVal val="#ppt_x"/>
                                          </p:val>
                                        </p:tav>
                                      </p:tavLst>
                                    </p:anim>
                                    <p:anim calcmode="lin" valueType="num">
                                      <p:cBhvr>
                                        <p:cTn id="45" dur="3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descr="Diagram indicating three reasons why we embed equality and diversity: for legal reasons, to enhance retention and success, and to contribution to graduate attributes." title="Why embed equality and diversity in the curriculum diagram."/>
          <p:cNvGraphicFramePr>
            <a:graphicFrameLocks/>
          </p:cNvGraphicFramePr>
          <p:nvPr>
            <p:extLst>
              <p:ext uri="{D42A27DB-BD31-4B8C-83A1-F6EECF244321}">
                <p14:modId xmlns:p14="http://schemas.microsoft.com/office/powerpoint/2010/main" val="830520529"/>
              </p:ext>
            </p:extLst>
          </p:nvPr>
        </p:nvGraphicFramePr>
        <p:xfrm>
          <a:off x="323528" y="1628774"/>
          <a:ext cx="8568952" cy="4752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16</a:t>
            </a:fld>
            <a:endParaRPr lang="en-GB" dirty="0">
              <a:latin typeface="Gill Sans MT"/>
              <a:cs typeface="Gill Sans MT"/>
            </a:endParaRPr>
          </a:p>
        </p:txBody>
      </p:sp>
      <p:sp>
        <p:nvSpPr>
          <p:cNvPr id="6" name="Title 3"/>
          <p:cNvSpPr txBox="1">
            <a:spLocks/>
          </p:cNvSpPr>
          <p:nvPr/>
        </p:nvSpPr>
        <p:spPr bwMode="auto">
          <a:xfrm>
            <a:off x="251520" y="476672"/>
            <a:ext cx="6984776" cy="706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1"/>
                </a:solidFill>
                <a:latin typeface="Gill Sans MT" pitchFamily="34" charset="0"/>
                <a:ea typeface="+mj-ea"/>
                <a:cs typeface="+mj-cs"/>
              </a:defRPr>
            </a:lvl1pPr>
            <a:lvl2pPr algn="r" rtl="0" eaLnBrk="1" fontAlgn="base" hangingPunct="1">
              <a:spcBef>
                <a:spcPct val="0"/>
              </a:spcBef>
              <a:spcAft>
                <a:spcPct val="0"/>
              </a:spcAft>
              <a:defRPr sz="1400">
                <a:solidFill>
                  <a:schemeClr val="tx1"/>
                </a:solidFill>
                <a:latin typeface="Arial" charset="0"/>
              </a:defRPr>
            </a:lvl2pPr>
            <a:lvl3pPr algn="r" rtl="0" eaLnBrk="1" fontAlgn="base" hangingPunct="1">
              <a:spcBef>
                <a:spcPct val="0"/>
              </a:spcBef>
              <a:spcAft>
                <a:spcPct val="0"/>
              </a:spcAft>
              <a:defRPr sz="1400">
                <a:solidFill>
                  <a:schemeClr val="tx1"/>
                </a:solidFill>
                <a:latin typeface="Arial" charset="0"/>
              </a:defRPr>
            </a:lvl3pPr>
            <a:lvl4pPr algn="r" rtl="0" eaLnBrk="1" fontAlgn="base" hangingPunct="1">
              <a:spcBef>
                <a:spcPct val="0"/>
              </a:spcBef>
              <a:spcAft>
                <a:spcPct val="0"/>
              </a:spcAft>
              <a:defRPr sz="1400">
                <a:solidFill>
                  <a:schemeClr val="tx1"/>
                </a:solidFill>
                <a:latin typeface="Arial" charset="0"/>
              </a:defRPr>
            </a:lvl4pPr>
            <a:lvl5pPr algn="r" rtl="0" eaLnBrk="1" fontAlgn="base" hangingPunct="1">
              <a:spcBef>
                <a:spcPct val="0"/>
              </a:spcBef>
              <a:spcAft>
                <a:spcPct val="0"/>
              </a:spcAft>
              <a:defRPr sz="1400">
                <a:solidFill>
                  <a:schemeClr val="tx1"/>
                </a:solidFill>
                <a:latin typeface="Arial" charset="0"/>
              </a:defRPr>
            </a:lvl5pPr>
            <a:lvl6pPr marL="457200" algn="r" rtl="0" eaLnBrk="1" fontAlgn="base" hangingPunct="1">
              <a:spcBef>
                <a:spcPct val="0"/>
              </a:spcBef>
              <a:spcAft>
                <a:spcPct val="0"/>
              </a:spcAft>
              <a:defRPr sz="1400">
                <a:solidFill>
                  <a:schemeClr val="tx1"/>
                </a:solidFill>
                <a:latin typeface="Arial" charset="0"/>
              </a:defRPr>
            </a:lvl6pPr>
            <a:lvl7pPr marL="914400" algn="r" rtl="0" eaLnBrk="1" fontAlgn="base" hangingPunct="1">
              <a:spcBef>
                <a:spcPct val="0"/>
              </a:spcBef>
              <a:spcAft>
                <a:spcPct val="0"/>
              </a:spcAft>
              <a:defRPr sz="1400">
                <a:solidFill>
                  <a:schemeClr val="tx1"/>
                </a:solidFill>
                <a:latin typeface="Arial" charset="0"/>
              </a:defRPr>
            </a:lvl7pPr>
            <a:lvl8pPr marL="1371600" algn="r" rtl="0" eaLnBrk="1" fontAlgn="base" hangingPunct="1">
              <a:spcBef>
                <a:spcPct val="0"/>
              </a:spcBef>
              <a:spcAft>
                <a:spcPct val="0"/>
              </a:spcAft>
              <a:defRPr sz="1400">
                <a:solidFill>
                  <a:schemeClr val="tx1"/>
                </a:solidFill>
                <a:latin typeface="Arial" charset="0"/>
              </a:defRPr>
            </a:lvl8pPr>
            <a:lvl9pPr marL="1828800" algn="r" rtl="0" eaLnBrk="1" fontAlgn="base" hangingPunct="1">
              <a:spcBef>
                <a:spcPct val="0"/>
              </a:spcBef>
              <a:spcAft>
                <a:spcPct val="0"/>
              </a:spcAft>
              <a:defRPr sz="1400">
                <a:solidFill>
                  <a:schemeClr val="tx1"/>
                </a:solidFill>
                <a:latin typeface="Arial" charset="0"/>
              </a:defRPr>
            </a:lvl9pPr>
          </a:lstStyle>
          <a:p>
            <a:r>
              <a:rPr lang="en-GB" kern="0" dirty="0" smtClean="0"/>
              <a:t>The Frameworks: EEDC - Why</a:t>
            </a:r>
            <a:endParaRPr lang="en-GB" kern="0" dirty="0"/>
          </a:p>
        </p:txBody>
      </p:sp>
    </p:spTree>
    <p:extLst>
      <p:ext uri="{BB962C8B-B14F-4D97-AF65-F5344CB8AC3E}">
        <p14:creationId xmlns:p14="http://schemas.microsoft.com/office/powerpoint/2010/main" val="2928142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17</a:t>
            </a:fld>
            <a:endParaRPr lang="en-GB" dirty="0">
              <a:latin typeface="Gill Sans MT"/>
              <a:cs typeface="Gill Sans MT"/>
            </a:endParaRPr>
          </a:p>
        </p:txBody>
      </p:sp>
      <p:grpSp>
        <p:nvGrpSpPr>
          <p:cNvPr id="28" name="Group 27" descr="This diagram shows the five categories that should be considered when embedding equality and diversity in the curriculum:&#10;i. Belonging and Engagement&#10;ii. Ability&#10;iii. Exposure and Understanding&#10;iv. Interactivity&#10;v. Self-Reflection" title="How to Embed Equality and Diversity in the Curriculum Diagram"/>
          <p:cNvGrpSpPr/>
          <p:nvPr/>
        </p:nvGrpSpPr>
        <p:grpSpPr>
          <a:xfrm>
            <a:off x="1511655" y="1052736"/>
            <a:ext cx="6120691" cy="5760640"/>
            <a:chOff x="1475644" y="1045645"/>
            <a:chExt cx="6192711" cy="5983755"/>
          </a:xfrm>
        </p:grpSpPr>
        <p:grpSp>
          <p:nvGrpSpPr>
            <p:cNvPr id="8" name="Group 7"/>
            <p:cNvGrpSpPr/>
            <p:nvPr/>
          </p:nvGrpSpPr>
          <p:grpSpPr>
            <a:xfrm>
              <a:off x="1980226" y="1365989"/>
              <a:ext cx="5320893" cy="5144316"/>
              <a:chOff x="1977506" y="121296"/>
              <a:chExt cx="5320893" cy="5144316"/>
            </a:xfrm>
          </p:grpSpPr>
          <p:sp>
            <p:nvSpPr>
              <p:cNvPr id="26" name="Pie 25"/>
              <p:cNvSpPr/>
              <p:nvPr/>
            </p:nvSpPr>
            <p:spPr>
              <a:xfrm>
                <a:off x="1977506" y="121296"/>
                <a:ext cx="5320893" cy="5144316"/>
              </a:xfrm>
              <a:prstGeom prst="pie">
                <a:avLst>
                  <a:gd name="adj1" fmla="val 16200000"/>
                  <a:gd name="adj2" fmla="val 2052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Pie 4"/>
              <p:cNvSpPr/>
              <p:nvPr/>
            </p:nvSpPr>
            <p:spPr>
              <a:xfrm>
                <a:off x="4753239" y="986031"/>
                <a:ext cx="1710287" cy="11023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Belonging and Engagement</a:t>
                </a:r>
                <a:endParaRPr lang="en-GB" sz="2400" kern="1200" dirty="0"/>
              </a:p>
            </p:txBody>
          </p:sp>
        </p:grpSp>
        <p:grpSp>
          <p:nvGrpSpPr>
            <p:cNvPr id="9" name="Group 8"/>
            <p:cNvGrpSpPr/>
            <p:nvPr/>
          </p:nvGrpSpPr>
          <p:grpSpPr>
            <a:xfrm>
              <a:off x="2020468" y="1491188"/>
              <a:ext cx="5320893" cy="5144316"/>
              <a:chOff x="2017748" y="246495"/>
              <a:chExt cx="5320893" cy="5144316"/>
            </a:xfrm>
          </p:grpSpPr>
          <p:sp>
            <p:nvSpPr>
              <p:cNvPr id="24" name="Pie 23"/>
              <p:cNvSpPr/>
              <p:nvPr/>
            </p:nvSpPr>
            <p:spPr>
              <a:xfrm>
                <a:off x="2017748" y="246495"/>
                <a:ext cx="5320893" cy="5144316"/>
              </a:xfrm>
              <a:prstGeom prst="pie">
                <a:avLst>
                  <a:gd name="adj1" fmla="val 20520000"/>
                  <a:gd name="adj2" fmla="val 3240000"/>
                </a:avLst>
              </a:prstGeom>
            </p:spPr>
            <p:style>
              <a:lnRef idx="0">
                <a:schemeClr val="lt1">
                  <a:hueOff val="0"/>
                  <a:satOff val="0"/>
                  <a:lumOff val="0"/>
                  <a:alphaOff val="0"/>
                </a:schemeClr>
              </a:lnRef>
              <a:fillRef idx="3">
                <a:schemeClr val="accent2">
                  <a:hueOff val="-2774626"/>
                  <a:satOff val="2212"/>
                  <a:lumOff val="-981"/>
                  <a:alphaOff val="0"/>
                </a:schemeClr>
              </a:fillRef>
              <a:effectRef idx="2">
                <a:schemeClr val="accent2">
                  <a:hueOff val="-2774626"/>
                  <a:satOff val="2212"/>
                  <a:lumOff val="-981"/>
                  <a:alphaOff val="0"/>
                </a:schemeClr>
              </a:effectRef>
              <a:fontRef idx="minor">
                <a:schemeClr val="lt1"/>
              </a:fontRef>
            </p:style>
          </p:sp>
          <p:sp>
            <p:nvSpPr>
              <p:cNvPr id="25" name="Pie 6"/>
              <p:cNvSpPr/>
              <p:nvPr/>
            </p:nvSpPr>
            <p:spPr>
              <a:xfrm>
                <a:off x="5444657" y="2596958"/>
                <a:ext cx="1583599" cy="1224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Ability</a:t>
                </a:r>
                <a:endParaRPr lang="en-GB" sz="2000" kern="1200" dirty="0"/>
              </a:p>
            </p:txBody>
          </p:sp>
        </p:grpSp>
        <p:grpSp>
          <p:nvGrpSpPr>
            <p:cNvPr id="10" name="Group 9"/>
            <p:cNvGrpSpPr/>
            <p:nvPr/>
          </p:nvGrpSpPr>
          <p:grpSpPr>
            <a:xfrm>
              <a:off x="1914273" y="1568320"/>
              <a:ext cx="5320893" cy="5144316"/>
              <a:chOff x="1911553" y="323627"/>
              <a:chExt cx="5320893" cy="5144316"/>
            </a:xfrm>
          </p:grpSpPr>
          <p:sp>
            <p:nvSpPr>
              <p:cNvPr id="22" name="Pie 21"/>
              <p:cNvSpPr/>
              <p:nvPr/>
            </p:nvSpPr>
            <p:spPr>
              <a:xfrm>
                <a:off x="1911553" y="323627"/>
                <a:ext cx="5320893" cy="5144316"/>
              </a:xfrm>
              <a:prstGeom prst="pie">
                <a:avLst>
                  <a:gd name="adj1" fmla="val 3240000"/>
                  <a:gd name="adj2" fmla="val 7560000"/>
                </a:avLst>
              </a:prstGeom>
            </p:spPr>
            <p:style>
              <a:lnRef idx="0">
                <a:schemeClr val="lt1">
                  <a:hueOff val="0"/>
                  <a:satOff val="0"/>
                  <a:lumOff val="0"/>
                  <a:alphaOff val="0"/>
                </a:schemeClr>
              </a:lnRef>
              <a:fillRef idx="3">
                <a:schemeClr val="accent2">
                  <a:hueOff val="-5549253"/>
                  <a:satOff val="4423"/>
                  <a:lumOff val="-1961"/>
                  <a:alphaOff val="0"/>
                </a:schemeClr>
              </a:fillRef>
              <a:effectRef idx="2">
                <a:schemeClr val="accent2">
                  <a:hueOff val="-5549253"/>
                  <a:satOff val="4423"/>
                  <a:lumOff val="-1961"/>
                  <a:alphaOff val="0"/>
                </a:schemeClr>
              </a:effectRef>
              <a:fontRef idx="minor">
                <a:schemeClr val="lt1"/>
              </a:fontRef>
            </p:style>
          </p:sp>
          <p:sp>
            <p:nvSpPr>
              <p:cNvPr id="23" name="Pie 8"/>
              <p:cNvSpPr/>
              <p:nvPr/>
            </p:nvSpPr>
            <p:spPr>
              <a:xfrm>
                <a:off x="3811872" y="3936896"/>
                <a:ext cx="1520255" cy="1347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Exposure and Understand-ing</a:t>
                </a:r>
                <a:endParaRPr lang="en-GB" sz="2200" kern="1200" dirty="0"/>
              </a:p>
            </p:txBody>
          </p:sp>
        </p:grpSp>
        <p:grpSp>
          <p:nvGrpSpPr>
            <p:cNvPr id="11" name="Group 10"/>
            <p:cNvGrpSpPr/>
            <p:nvPr/>
          </p:nvGrpSpPr>
          <p:grpSpPr>
            <a:xfrm>
              <a:off x="1808077" y="1491188"/>
              <a:ext cx="5320893" cy="5144316"/>
              <a:chOff x="1805357" y="246495"/>
              <a:chExt cx="5320893" cy="5144316"/>
            </a:xfrm>
          </p:grpSpPr>
          <p:sp>
            <p:nvSpPr>
              <p:cNvPr id="20" name="Pie 19"/>
              <p:cNvSpPr/>
              <p:nvPr/>
            </p:nvSpPr>
            <p:spPr>
              <a:xfrm>
                <a:off x="1805357" y="246495"/>
                <a:ext cx="5320893" cy="5144316"/>
              </a:xfrm>
              <a:prstGeom prst="pie">
                <a:avLst>
                  <a:gd name="adj1" fmla="val 7560000"/>
                  <a:gd name="adj2" fmla="val 11880000"/>
                </a:avLst>
              </a:prstGeom>
            </p:spPr>
            <p:style>
              <a:lnRef idx="0">
                <a:schemeClr val="lt1">
                  <a:hueOff val="0"/>
                  <a:satOff val="0"/>
                  <a:lumOff val="0"/>
                  <a:alphaOff val="0"/>
                </a:schemeClr>
              </a:lnRef>
              <a:fillRef idx="3">
                <a:schemeClr val="accent2">
                  <a:hueOff val="-8323879"/>
                  <a:satOff val="6635"/>
                  <a:lumOff val="-2942"/>
                  <a:alphaOff val="0"/>
                </a:schemeClr>
              </a:fillRef>
              <a:effectRef idx="2">
                <a:schemeClr val="accent2">
                  <a:hueOff val="-8323879"/>
                  <a:satOff val="6635"/>
                  <a:lumOff val="-2942"/>
                  <a:alphaOff val="0"/>
                </a:schemeClr>
              </a:effectRef>
              <a:fontRef idx="minor">
                <a:schemeClr val="lt1"/>
              </a:fontRef>
            </p:style>
          </p:sp>
          <p:sp>
            <p:nvSpPr>
              <p:cNvPr id="21" name="Pie 10"/>
              <p:cNvSpPr/>
              <p:nvPr/>
            </p:nvSpPr>
            <p:spPr>
              <a:xfrm>
                <a:off x="2115742" y="2596958"/>
                <a:ext cx="1583599" cy="1224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Interactivity</a:t>
                </a:r>
                <a:endParaRPr lang="en-GB" sz="2000" kern="1200" dirty="0"/>
              </a:p>
            </p:txBody>
          </p:sp>
        </p:grpSp>
        <p:grpSp>
          <p:nvGrpSpPr>
            <p:cNvPr id="12" name="Group 11"/>
            <p:cNvGrpSpPr/>
            <p:nvPr/>
          </p:nvGrpSpPr>
          <p:grpSpPr>
            <a:xfrm>
              <a:off x="1848320" y="1365989"/>
              <a:ext cx="5320893" cy="5144316"/>
              <a:chOff x="1845600" y="121296"/>
              <a:chExt cx="5320893" cy="5144316"/>
            </a:xfrm>
          </p:grpSpPr>
          <p:sp>
            <p:nvSpPr>
              <p:cNvPr id="18" name="Pie 17"/>
              <p:cNvSpPr/>
              <p:nvPr/>
            </p:nvSpPr>
            <p:spPr>
              <a:xfrm>
                <a:off x="1845600" y="121296"/>
                <a:ext cx="5320893" cy="5144316"/>
              </a:xfrm>
              <a:prstGeom prst="pie">
                <a:avLst>
                  <a:gd name="adj1" fmla="val 11880000"/>
                  <a:gd name="adj2" fmla="val 16200000"/>
                </a:avLst>
              </a:prstGeom>
            </p:spPr>
            <p:style>
              <a:lnRef idx="0">
                <a:schemeClr val="lt1">
                  <a:hueOff val="0"/>
                  <a:satOff val="0"/>
                  <a:lumOff val="0"/>
                  <a:alphaOff val="0"/>
                </a:schemeClr>
              </a:lnRef>
              <a:fillRef idx="3">
                <a:schemeClr val="accent2">
                  <a:hueOff val="-11098506"/>
                  <a:satOff val="8846"/>
                  <a:lumOff val="-3923"/>
                  <a:alphaOff val="0"/>
                </a:schemeClr>
              </a:fillRef>
              <a:effectRef idx="2">
                <a:schemeClr val="accent2">
                  <a:hueOff val="-11098506"/>
                  <a:satOff val="8846"/>
                  <a:lumOff val="-3923"/>
                  <a:alphaOff val="0"/>
                </a:schemeClr>
              </a:effectRef>
              <a:fontRef idx="minor">
                <a:schemeClr val="lt1"/>
              </a:fontRef>
            </p:style>
          </p:sp>
          <p:sp>
            <p:nvSpPr>
              <p:cNvPr id="19" name="Pie 12"/>
              <p:cNvSpPr/>
              <p:nvPr/>
            </p:nvSpPr>
            <p:spPr>
              <a:xfrm>
                <a:off x="2680473" y="986031"/>
                <a:ext cx="1710287" cy="11023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Self-Reflection</a:t>
                </a:r>
                <a:endParaRPr lang="en-GB" sz="2400" kern="1200" dirty="0"/>
              </a:p>
            </p:txBody>
          </p:sp>
        </p:grpSp>
        <p:sp>
          <p:nvSpPr>
            <p:cNvPr id="13" name="Circular Arrow 12"/>
            <p:cNvSpPr/>
            <p:nvPr/>
          </p:nvSpPr>
          <p:spPr>
            <a:xfrm>
              <a:off x="1647896" y="1045645"/>
              <a:ext cx="5979671" cy="5781231"/>
            </a:xfrm>
            <a:prstGeom prst="circularArrow">
              <a:avLst>
                <a:gd name="adj1" fmla="val 5085"/>
                <a:gd name="adj2" fmla="val 327528"/>
                <a:gd name="adj3" fmla="val 20192361"/>
                <a:gd name="adj4" fmla="val 16200324"/>
                <a:gd name="adj5" fmla="val 5932"/>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sp>
          <p:nvSpPr>
            <p:cNvPr id="14" name="Circular Arrow 13"/>
            <p:cNvSpPr/>
            <p:nvPr/>
          </p:nvSpPr>
          <p:spPr>
            <a:xfrm>
              <a:off x="1688684" y="1170802"/>
              <a:ext cx="5979671" cy="5781231"/>
            </a:xfrm>
            <a:prstGeom prst="circularArrow">
              <a:avLst>
                <a:gd name="adj1" fmla="val 5085"/>
                <a:gd name="adj2" fmla="val 327528"/>
                <a:gd name="adj3" fmla="val 2912753"/>
                <a:gd name="adj4" fmla="val 20519953"/>
                <a:gd name="adj5" fmla="val 5932"/>
              </a:avLst>
            </a:prstGeom>
          </p:spPr>
          <p:style>
            <a:lnRef idx="0">
              <a:schemeClr val="lt1">
                <a:hueOff val="0"/>
                <a:satOff val="0"/>
                <a:lumOff val="0"/>
                <a:alphaOff val="0"/>
              </a:schemeClr>
            </a:lnRef>
            <a:fillRef idx="3">
              <a:schemeClr val="accent2">
                <a:hueOff val="-2774626"/>
                <a:satOff val="2212"/>
                <a:lumOff val="-981"/>
                <a:alphaOff val="0"/>
              </a:schemeClr>
            </a:fillRef>
            <a:effectRef idx="2">
              <a:schemeClr val="accent2">
                <a:hueOff val="-2774626"/>
                <a:satOff val="2212"/>
                <a:lumOff val="-981"/>
                <a:alphaOff val="0"/>
              </a:schemeClr>
            </a:effectRef>
            <a:fontRef idx="minor">
              <a:schemeClr val="lt1">
                <a:hueOff val="0"/>
                <a:satOff val="0"/>
                <a:lumOff val="0"/>
                <a:alphaOff val="0"/>
              </a:schemeClr>
            </a:fontRef>
          </p:style>
        </p:sp>
        <p:sp>
          <p:nvSpPr>
            <p:cNvPr id="15" name="Circular Arrow 14"/>
            <p:cNvSpPr/>
            <p:nvPr/>
          </p:nvSpPr>
          <p:spPr>
            <a:xfrm>
              <a:off x="1582164" y="1248169"/>
              <a:ext cx="5979671" cy="5781231"/>
            </a:xfrm>
            <a:prstGeom prst="circularArrow">
              <a:avLst>
                <a:gd name="adj1" fmla="val 5085"/>
                <a:gd name="adj2" fmla="val 327528"/>
                <a:gd name="adj3" fmla="val 7232777"/>
                <a:gd name="adj4" fmla="val 3239695"/>
                <a:gd name="adj5" fmla="val 5932"/>
              </a:avLst>
            </a:prstGeom>
          </p:spPr>
          <p:style>
            <a:lnRef idx="0">
              <a:schemeClr val="lt1">
                <a:hueOff val="0"/>
                <a:satOff val="0"/>
                <a:lumOff val="0"/>
                <a:alphaOff val="0"/>
              </a:schemeClr>
            </a:lnRef>
            <a:fillRef idx="3">
              <a:schemeClr val="accent2">
                <a:hueOff val="-5549253"/>
                <a:satOff val="4423"/>
                <a:lumOff val="-1961"/>
                <a:alphaOff val="0"/>
              </a:schemeClr>
            </a:fillRef>
            <a:effectRef idx="2">
              <a:schemeClr val="accent2">
                <a:hueOff val="-5549253"/>
                <a:satOff val="4423"/>
                <a:lumOff val="-1961"/>
                <a:alphaOff val="0"/>
              </a:schemeClr>
            </a:effectRef>
            <a:fontRef idx="minor">
              <a:schemeClr val="lt1">
                <a:hueOff val="0"/>
                <a:satOff val="0"/>
                <a:lumOff val="0"/>
                <a:alphaOff val="0"/>
              </a:schemeClr>
            </a:fontRef>
          </p:style>
        </p:sp>
        <p:sp>
          <p:nvSpPr>
            <p:cNvPr id="16" name="Circular Arrow 15"/>
            <p:cNvSpPr/>
            <p:nvPr/>
          </p:nvSpPr>
          <p:spPr>
            <a:xfrm>
              <a:off x="1475644" y="1170802"/>
              <a:ext cx="5979671" cy="5781231"/>
            </a:xfrm>
            <a:prstGeom prst="circularArrow">
              <a:avLst>
                <a:gd name="adj1" fmla="val 5085"/>
                <a:gd name="adj2" fmla="val 327528"/>
                <a:gd name="adj3" fmla="val 11552519"/>
                <a:gd name="adj4" fmla="val 7559718"/>
                <a:gd name="adj5" fmla="val 5932"/>
              </a:avLst>
            </a:prstGeom>
          </p:spPr>
          <p:style>
            <a:lnRef idx="0">
              <a:schemeClr val="lt1">
                <a:hueOff val="0"/>
                <a:satOff val="0"/>
                <a:lumOff val="0"/>
                <a:alphaOff val="0"/>
              </a:schemeClr>
            </a:lnRef>
            <a:fillRef idx="3">
              <a:schemeClr val="accent2">
                <a:hueOff val="-8323879"/>
                <a:satOff val="6635"/>
                <a:lumOff val="-2942"/>
                <a:alphaOff val="0"/>
              </a:schemeClr>
            </a:fillRef>
            <a:effectRef idx="2">
              <a:schemeClr val="accent2">
                <a:hueOff val="-8323879"/>
                <a:satOff val="6635"/>
                <a:lumOff val="-2942"/>
                <a:alphaOff val="0"/>
              </a:schemeClr>
            </a:effectRef>
            <a:fontRef idx="minor">
              <a:schemeClr val="lt1">
                <a:hueOff val="0"/>
                <a:satOff val="0"/>
                <a:lumOff val="0"/>
                <a:alphaOff val="0"/>
              </a:schemeClr>
            </a:fontRef>
          </p:style>
        </p:sp>
        <p:sp>
          <p:nvSpPr>
            <p:cNvPr id="17" name="Circular Arrow 16"/>
            <p:cNvSpPr/>
            <p:nvPr/>
          </p:nvSpPr>
          <p:spPr>
            <a:xfrm>
              <a:off x="1516432" y="1045645"/>
              <a:ext cx="5979671" cy="5781231"/>
            </a:xfrm>
            <a:prstGeom prst="circularArrow">
              <a:avLst>
                <a:gd name="adj1" fmla="val 5085"/>
                <a:gd name="adj2" fmla="val 327528"/>
                <a:gd name="adj3" fmla="val 15872148"/>
                <a:gd name="adj4" fmla="val 11880111"/>
                <a:gd name="adj5" fmla="val 5932"/>
              </a:avLst>
            </a:prstGeom>
          </p:spPr>
          <p:style>
            <a:lnRef idx="0">
              <a:schemeClr val="lt1">
                <a:hueOff val="0"/>
                <a:satOff val="0"/>
                <a:lumOff val="0"/>
                <a:alphaOff val="0"/>
              </a:schemeClr>
            </a:lnRef>
            <a:fillRef idx="3">
              <a:schemeClr val="accent2">
                <a:hueOff val="-11098506"/>
                <a:satOff val="8846"/>
                <a:lumOff val="-3923"/>
                <a:alphaOff val="0"/>
              </a:schemeClr>
            </a:fillRef>
            <a:effectRef idx="2">
              <a:schemeClr val="accent2">
                <a:hueOff val="-11098506"/>
                <a:satOff val="8846"/>
                <a:lumOff val="-3923"/>
                <a:alphaOff val="0"/>
              </a:schemeClr>
            </a:effectRef>
            <a:fontRef idx="minor">
              <a:schemeClr val="lt1">
                <a:hueOff val="0"/>
                <a:satOff val="0"/>
                <a:lumOff val="0"/>
                <a:alphaOff val="0"/>
              </a:schemeClr>
            </a:fontRef>
          </p:style>
        </p:sp>
      </p:grpSp>
      <p:sp>
        <p:nvSpPr>
          <p:cNvPr id="29" name="Title 3"/>
          <p:cNvSpPr txBox="1">
            <a:spLocks/>
          </p:cNvSpPr>
          <p:nvPr/>
        </p:nvSpPr>
        <p:spPr bwMode="auto">
          <a:xfrm>
            <a:off x="251519" y="476672"/>
            <a:ext cx="7017861" cy="706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1"/>
                </a:solidFill>
                <a:latin typeface="Gill Sans MT" pitchFamily="34" charset="0"/>
                <a:ea typeface="+mj-ea"/>
                <a:cs typeface="+mj-cs"/>
              </a:defRPr>
            </a:lvl1pPr>
            <a:lvl2pPr algn="r" rtl="0" eaLnBrk="1" fontAlgn="base" hangingPunct="1">
              <a:spcBef>
                <a:spcPct val="0"/>
              </a:spcBef>
              <a:spcAft>
                <a:spcPct val="0"/>
              </a:spcAft>
              <a:defRPr sz="1400">
                <a:solidFill>
                  <a:schemeClr val="tx1"/>
                </a:solidFill>
                <a:latin typeface="Arial" charset="0"/>
              </a:defRPr>
            </a:lvl2pPr>
            <a:lvl3pPr algn="r" rtl="0" eaLnBrk="1" fontAlgn="base" hangingPunct="1">
              <a:spcBef>
                <a:spcPct val="0"/>
              </a:spcBef>
              <a:spcAft>
                <a:spcPct val="0"/>
              </a:spcAft>
              <a:defRPr sz="1400">
                <a:solidFill>
                  <a:schemeClr val="tx1"/>
                </a:solidFill>
                <a:latin typeface="Arial" charset="0"/>
              </a:defRPr>
            </a:lvl3pPr>
            <a:lvl4pPr algn="r" rtl="0" eaLnBrk="1" fontAlgn="base" hangingPunct="1">
              <a:spcBef>
                <a:spcPct val="0"/>
              </a:spcBef>
              <a:spcAft>
                <a:spcPct val="0"/>
              </a:spcAft>
              <a:defRPr sz="1400">
                <a:solidFill>
                  <a:schemeClr val="tx1"/>
                </a:solidFill>
                <a:latin typeface="Arial" charset="0"/>
              </a:defRPr>
            </a:lvl4pPr>
            <a:lvl5pPr algn="r" rtl="0" eaLnBrk="1" fontAlgn="base" hangingPunct="1">
              <a:spcBef>
                <a:spcPct val="0"/>
              </a:spcBef>
              <a:spcAft>
                <a:spcPct val="0"/>
              </a:spcAft>
              <a:defRPr sz="1400">
                <a:solidFill>
                  <a:schemeClr val="tx1"/>
                </a:solidFill>
                <a:latin typeface="Arial" charset="0"/>
              </a:defRPr>
            </a:lvl5pPr>
            <a:lvl6pPr marL="457200" algn="r" rtl="0" eaLnBrk="1" fontAlgn="base" hangingPunct="1">
              <a:spcBef>
                <a:spcPct val="0"/>
              </a:spcBef>
              <a:spcAft>
                <a:spcPct val="0"/>
              </a:spcAft>
              <a:defRPr sz="1400">
                <a:solidFill>
                  <a:schemeClr val="tx1"/>
                </a:solidFill>
                <a:latin typeface="Arial" charset="0"/>
              </a:defRPr>
            </a:lvl6pPr>
            <a:lvl7pPr marL="914400" algn="r" rtl="0" eaLnBrk="1" fontAlgn="base" hangingPunct="1">
              <a:spcBef>
                <a:spcPct val="0"/>
              </a:spcBef>
              <a:spcAft>
                <a:spcPct val="0"/>
              </a:spcAft>
              <a:defRPr sz="1400">
                <a:solidFill>
                  <a:schemeClr val="tx1"/>
                </a:solidFill>
                <a:latin typeface="Arial" charset="0"/>
              </a:defRPr>
            </a:lvl7pPr>
            <a:lvl8pPr marL="1371600" algn="r" rtl="0" eaLnBrk="1" fontAlgn="base" hangingPunct="1">
              <a:spcBef>
                <a:spcPct val="0"/>
              </a:spcBef>
              <a:spcAft>
                <a:spcPct val="0"/>
              </a:spcAft>
              <a:defRPr sz="1400">
                <a:solidFill>
                  <a:schemeClr val="tx1"/>
                </a:solidFill>
                <a:latin typeface="Arial" charset="0"/>
              </a:defRPr>
            </a:lvl8pPr>
            <a:lvl9pPr marL="1828800" algn="r" rtl="0" eaLnBrk="1" fontAlgn="base" hangingPunct="1">
              <a:spcBef>
                <a:spcPct val="0"/>
              </a:spcBef>
              <a:spcAft>
                <a:spcPct val="0"/>
              </a:spcAft>
              <a:defRPr sz="1400">
                <a:solidFill>
                  <a:schemeClr val="tx1"/>
                </a:solidFill>
                <a:latin typeface="Arial" charset="0"/>
              </a:defRPr>
            </a:lvl9pPr>
          </a:lstStyle>
          <a:p>
            <a:r>
              <a:rPr lang="en-GB" kern="0" dirty="0" smtClean="0"/>
              <a:t>The Frameworks: EEDC - How</a:t>
            </a:r>
            <a:endParaRPr lang="en-GB" kern="0" dirty="0"/>
          </a:p>
        </p:txBody>
      </p:sp>
    </p:spTree>
    <p:extLst>
      <p:ext uri="{BB962C8B-B14F-4D97-AF65-F5344CB8AC3E}">
        <p14:creationId xmlns:p14="http://schemas.microsoft.com/office/powerpoint/2010/main" val="3521632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784976" cy="5112568"/>
          </a:xfrm>
        </p:spPr>
        <p:txBody>
          <a:bodyPr/>
          <a:lstStyle/>
          <a:p>
            <a:r>
              <a:rPr lang="en-GB" sz="1800" dirty="0" smtClean="0"/>
              <a:t>1</a:t>
            </a:r>
            <a:r>
              <a:rPr lang="en-GB" sz="1800" dirty="0"/>
              <a:t>] Commitment to, and accountability for, on-going student engagement is reflected in institutional policies, procedures and practices.</a:t>
            </a:r>
          </a:p>
          <a:p>
            <a:r>
              <a:rPr lang="en-GB" sz="1800" dirty="0"/>
              <a:t>2] Policies and procedures promote the on-going engagement of students in decisions about the curriculum.</a:t>
            </a:r>
          </a:p>
          <a:p>
            <a:r>
              <a:rPr lang="en-GB" sz="1800" dirty="0"/>
              <a:t>3] There is a range of opportunities for students to engage in the planning, design and delivery of the curriculum.</a:t>
            </a:r>
          </a:p>
          <a:p>
            <a:r>
              <a:rPr lang="en-GB" sz="1800" dirty="0"/>
              <a:t>4] Student contributions and perspectives are valued as co-contributors to the curriculum.</a:t>
            </a:r>
          </a:p>
          <a:p>
            <a:r>
              <a:rPr lang="en-GB" sz="1800" dirty="0"/>
              <a:t>5] Students are provided with information, training and/or resources to enable them to carry out their engagement roles effectively. </a:t>
            </a:r>
          </a:p>
          <a:p>
            <a:r>
              <a:rPr lang="en-GB" sz="1800" dirty="0"/>
              <a:t>6] A range of incentives are provided to encourage students to participate over time in the opportunities provided.</a:t>
            </a:r>
          </a:p>
          <a:p>
            <a:r>
              <a:rPr lang="en-GB" sz="1800" dirty="0"/>
              <a:t>7] Students understand how their previous contributions have been used and their continued engagement is facilitated.</a:t>
            </a:r>
          </a:p>
          <a:p>
            <a:r>
              <a:rPr lang="en-GB" sz="1800" dirty="0"/>
              <a:t>8] The uptake of engagement opportunities by particular student groups is monitored and evaluated. </a:t>
            </a:r>
          </a:p>
          <a:p>
            <a:endParaRPr lang="en-GB" dirty="0"/>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18</a:t>
            </a:fld>
            <a:endParaRPr lang="en-GB" dirty="0">
              <a:latin typeface="Gill Sans MT"/>
              <a:cs typeface="Gill Sans MT"/>
            </a:endParaRPr>
          </a:p>
        </p:txBody>
      </p:sp>
      <p:sp>
        <p:nvSpPr>
          <p:cNvPr id="4" name="Title 3"/>
          <p:cNvSpPr>
            <a:spLocks noGrp="1"/>
          </p:cNvSpPr>
          <p:nvPr>
            <p:ph type="title"/>
          </p:nvPr>
        </p:nvSpPr>
        <p:spPr>
          <a:xfrm>
            <a:off x="467544" y="634330"/>
            <a:ext cx="8352928" cy="706438"/>
          </a:xfrm>
        </p:spPr>
        <p:txBody>
          <a:bodyPr/>
          <a:lstStyle/>
          <a:p>
            <a:r>
              <a:rPr lang="en-GB" dirty="0" smtClean="0"/>
              <a:t>The Frameworks: EEDC and Student Engagement</a:t>
            </a:r>
            <a:endParaRPr lang="en-GB" dirty="0"/>
          </a:p>
        </p:txBody>
      </p:sp>
    </p:spTree>
    <p:extLst>
      <p:ext uri="{BB962C8B-B14F-4D97-AF65-F5344CB8AC3E}">
        <p14:creationId xmlns:p14="http://schemas.microsoft.com/office/powerpoint/2010/main" val="1444592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775"/>
            <a:ext cx="8116069" cy="2448297"/>
          </a:xfrm>
        </p:spPr>
        <p:txBody>
          <a:bodyPr/>
          <a:lstStyle/>
          <a:p>
            <a:pPr algn="ctr"/>
            <a:r>
              <a:rPr lang="en-GB" sz="8000" dirty="0" smtClean="0"/>
              <a:t>Identifying the Issues</a:t>
            </a:r>
            <a:endParaRPr lang="en-GB" sz="8000" dirty="0"/>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19</a:t>
            </a:fld>
            <a:endParaRPr lang="en-GB" dirty="0">
              <a:latin typeface="Gill Sans MT"/>
              <a:cs typeface="Gill Sans MT"/>
            </a:endParaRPr>
          </a:p>
        </p:txBody>
      </p:sp>
    </p:spTree>
    <p:extLst>
      <p:ext uri="{BB962C8B-B14F-4D97-AF65-F5344CB8AC3E}">
        <p14:creationId xmlns:p14="http://schemas.microsoft.com/office/powerpoint/2010/main" val="2876759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This exploratory and interactive workshop will comprise:</a:t>
            </a:r>
          </a:p>
          <a:p>
            <a:endParaRPr lang="en-GB" dirty="0" smtClean="0"/>
          </a:p>
          <a:p>
            <a:r>
              <a:rPr lang="en-GB" dirty="0" smtClean="0"/>
              <a:t>13.00-13.30</a:t>
            </a:r>
            <a:r>
              <a:rPr lang="en-GB" dirty="0"/>
              <a:t>         Registration and light lunch</a:t>
            </a:r>
          </a:p>
          <a:p>
            <a:r>
              <a:rPr lang="en-GB" dirty="0" smtClean="0"/>
              <a:t>13.30-13.50</a:t>
            </a:r>
            <a:r>
              <a:rPr lang="en-GB" dirty="0"/>
              <a:t>         Welcome and introductions</a:t>
            </a:r>
          </a:p>
          <a:p>
            <a:r>
              <a:rPr lang="en-GB" dirty="0" smtClean="0"/>
              <a:t>13.50-14.30</a:t>
            </a:r>
            <a:r>
              <a:rPr lang="en-GB" dirty="0"/>
              <a:t>         The Frameworks</a:t>
            </a:r>
          </a:p>
          <a:p>
            <a:r>
              <a:rPr lang="en-GB" dirty="0" smtClean="0"/>
              <a:t>14.30-15.15</a:t>
            </a:r>
            <a:r>
              <a:rPr lang="en-GB" dirty="0"/>
              <a:t>         Identifying the Issues</a:t>
            </a:r>
          </a:p>
          <a:p>
            <a:r>
              <a:rPr lang="en-GB" dirty="0" smtClean="0"/>
              <a:t>15.15-15.30</a:t>
            </a:r>
            <a:r>
              <a:rPr lang="en-GB" dirty="0"/>
              <a:t>         Comfort break  </a:t>
            </a:r>
          </a:p>
          <a:p>
            <a:r>
              <a:rPr lang="en-GB" dirty="0" smtClean="0"/>
              <a:t>15.30-16.15</a:t>
            </a:r>
            <a:r>
              <a:rPr lang="en-GB" dirty="0"/>
              <a:t>         Searching for solutions</a:t>
            </a:r>
          </a:p>
          <a:p>
            <a:r>
              <a:rPr lang="en-GB" dirty="0" smtClean="0"/>
              <a:t>16.15-16.30</a:t>
            </a:r>
            <a:r>
              <a:rPr lang="en-GB" dirty="0"/>
              <a:t>         Moving forward                               </a:t>
            </a:r>
          </a:p>
          <a:p>
            <a:r>
              <a:rPr lang="en-GB" dirty="0"/>
              <a:t>                       </a:t>
            </a:r>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2</a:t>
            </a:fld>
            <a:endParaRPr lang="en-GB" dirty="0">
              <a:latin typeface="Gill Sans MT"/>
              <a:cs typeface="Gill Sans MT"/>
            </a:endParaRPr>
          </a:p>
        </p:txBody>
      </p:sp>
      <p:sp>
        <p:nvSpPr>
          <p:cNvPr id="4" name="Title 3"/>
          <p:cNvSpPr>
            <a:spLocks noGrp="1"/>
          </p:cNvSpPr>
          <p:nvPr>
            <p:ph type="title"/>
          </p:nvPr>
        </p:nvSpPr>
        <p:spPr/>
        <p:txBody>
          <a:bodyPr/>
          <a:lstStyle/>
          <a:p>
            <a:r>
              <a:rPr lang="en-GB" dirty="0" smtClean="0"/>
              <a:t>Agenda</a:t>
            </a:r>
            <a:endParaRPr lang="en-GB" dirty="0"/>
          </a:p>
        </p:txBody>
      </p:sp>
    </p:spTree>
    <p:extLst>
      <p:ext uri="{BB962C8B-B14F-4D97-AF65-F5344CB8AC3E}">
        <p14:creationId xmlns:p14="http://schemas.microsoft.com/office/powerpoint/2010/main" val="1230097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2"/>
            <a:ext cx="9144000" cy="6921500"/>
          </a:xfrm>
          <a:prstGeom prst="rect">
            <a:avLst/>
          </a:prstGeom>
          <a:solidFill>
            <a:srgbClr val="FFFFFF"/>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Calibri"/>
            </a:endParaRPr>
          </a:p>
        </p:txBody>
      </p:sp>
      <p:pic>
        <p:nvPicPr>
          <p:cNvPr id="13314" name="Picture 11" descr="281 Uni Imag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39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0" y="6197600"/>
            <a:ext cx="9144000" cy="2117"/>
          </a:xfrm>
          <a:prstGeom prst="line">
            <a:avLst/>
          </a:prstGeom>
          <a:ln w="47625" cap="flat" cmpd="sng" algn="ctr">
            <a:solidFill>
              <a:srgbClr val="122B5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0" y="6288617"/>
            <a:ext cx="9144000" cy="632883"/>
          </a:xfrm>
          <a:prstGeom prst="rect">
            <a:avLst/>
          </a:prstGeom>
          <a:solidFill>
            <a:srgbClr val="122B5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cxnSp>
        <p:nvCxnSpPr>
          <p:cNvPr id="20" name="Straight Connector 19"/>
          <p:cNvCxnSpPr/>
          <p:nvPr/>
        </p:nvCxnSpPr>
        <p:spPr>
          <a:xfrm>
            <a:off x="0" y="5509686"/>
            <a:ext cx="9144000" cy="2116"/>
          </a:xfrm>
          <a:prstGeom prst="line">
            <a:avLst/>
          </a:prstGeom>
          <a:ln w="47625" cap="flat" cmpd="sng" algn="ctr">
            <a:solidFill>
              <a:srgbClr val="122B5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318" name="Title 1"/>
          <p:cNvSpPr>
            <a:spLocks noGrp="1"/>
          </p:cNvSpPr>
          <p:nvPr>
            <p:ph type="ctrTitle" idx="4294967295"/>
          </p:nvPr>
        </p:nvSpPr>
        <p:spPr>
          <a:xfrm>
            <a:off x="889003" y="1488020"/>
            <a:ext cx="7104063" cy="1960033"/>
          </a:xfrm>
        </p:spPr>
        <p:txBody>
          <a:bodyPr/>
          <a:lstStyle/>
          <a:p>
            <a:pPr algn="l" eaLnBrk="1" hangingPunct="1"/>
            <a:r>
              <a:rPr lang="en-GB" sz="3600" dirty="0" smtClean="0">
                <a:solidFill>
                  <a:schemeClr val="bg1"/>
                </a:solidFill>
                <a:latin typeface="Arial Bold" panose="020B0704020202020204" pitchFamily="34" charset="0"/>
              </a:rPr>
              <a:t>Embracing Diversity – watch your language</a:t>
            </a:r>
          </a:p>
        </p:txBody>
      </p:sp>
      <p:sp>
        <p:nvSpPr>
          <p:cNvPr id="13319" name="Subtitle 2"/>
          <p:cNvSpPr>
            <a:spLocks noGrp="1"/>
          </p:cNvSpPr>
          <p:nvPr>
            <p:ph type="subTitle" idx="4294967295"/>
          </p:nvPr>
        </p:nvSpPr>
        <p:spPr bwMode="auto">
          <a:xfrm>
            <a:off x="71922" y="4133851"/>
            <a:ext cx="9072081" cy="203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800" dirty="0" smtClean="0">
                <a:solidFill>
                  <a:schemeClr val="bg1"/>
                </a:solidFill>
                <a:latin typeface="Arial" panose="020B0604020202020204" pitchFamily="34" charset="0"/>
                <a:cs typeface="Arial" panose="020B0604020202020204" pitchFamily="34" charset="0"/>
              </a:rPr>
              <a:t>Andrea Cameron, Stewart Squire, Sheena Stewart, Alison Ramsay, Alison Bell</a:t>
            </a:r>
          </a:p>
        </p:txBody>
      </p:sp>
      <p:sp>
        <p:nvSpPr>
          <p:cNvPr id="13320" name="TextBox 12"/>
          <p:cNvSpPr txBox="1">
            <a:spLocks noChangeArrowheads="1"/>
          </p:cNvSpPr>
          <p:nvPr/>
        </p:nvSpPr>
        <p:spPr bwMode="auto">
          <a:xfrm>
            <a:off x="71922" y="5568951"/>
            <a:ext cx="9072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1" hangingPunct="1"/>
            <a:r>
              <a:rPr lang="en-GB" sz="1800" dirty="0" smtClean="0">
                <a:solidFill>
                  <a:srgbClr val="122B5F"/>
                </a:solidFill>
                <a:latin typeface="Calibri" panose="020F0502020204030204" pitchFamily="34" charset="0"/>
                <a:cs typeface="Arial" panose="020B0604020202020204" pitchFamily="34" charset="0"/>
              </a:rPr>
              <a:t>School of Social and Health Sciences, and University Secretariat  in partnership with UADSA</a:t>
            </a:r>
            <a:endParaRPr lang="en-GB" sz="1800" dirty="0">
              <a:solidFill>
                <a:srgbClr val="122B5F"/>
              </a:solidFill>
              <a:latin typeface="Calibri" panose="020F0502020204030204" pitchFamily="34" charset="0"/>
              <a:cs typeface="Arial" panose="020B0604020202020204" pitchFamily="34" charset="0"/>
            </a:endParaRPr>
          </a:p>
        </p:txBody>
      </p:sp>
      <p:sp>
        <p:nvSpPr>
          <p:cNvPr id="25" name="Rectangle 24"/>
          <p:cNvSpPr/>
          <p:nvPr/>
        </p:nvSpPr>
        <p:spPr>
          <a:xfrm>
            <a:off x="0" y="0"/>
            <a:ext cx="9144000" cy="162560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cxnSp>
        <p:nvCxnSpPr>
          <p:cNvPr id="17" name="Straight Connector 16"/>
          <p:cNvCxnSpPr/>
          <p:nvPr/>
        </p:nvCxnSpPr>
        <p:spPr>
          <a:xfrm>
            <a:off x="0" y="1519768"/>
            <a:ext cx="9144000" cy="2117"/>
          </a:xfrm>
          <a:prstGeom prst="line">
            <a:avLst/>
          </a:prstGeom>
          <a:ln w="47625" cap="flat" cmpd="sng" algn="ctr">
            <a:solidFill>
              <a:srgbClr val="122B5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323" name="Picture 3" descr="Colour Abertay Uni Logo.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01651"/>
            <a:ext cx="23114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812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150689"/>
            <a:ext cx="8229600" cy="767136"/>
          </a:xfrm>
        </p:spPr>
        <p:txBody>
          <a:bodyPr/>
          <a:lstStyle/>
          <a:p>
            <a:pPr eaLnBrk="1" hangingPunct="1"/>
            <a:r>
              <a:rPr lang="en-US" sz="2800" b="1" dirty="0" smtClean="0">
                <a:latin typeface="Arial" panose="020B0604020202020204" pitchFamily="34" charset="0"/>
              </a:rPr>
              <a:t>Embracing Diversity – project</a:t>
            </a:r>
          </a:p>
        </p:txBody>
      </p:sp>
      <p:sp>
        <p:nvSpPr>
          <p:cNvPr id="14338" name="Content Placeholder 2"/>
          <p:cNvSpPr>
            <a:spLocks noGrp="1"/>
          </p:cNvSpPr>
          <p:nvPr>
            <p:ph idx="1"/>
          </p:nvPr>
        </p:nvSpPr>
        <p:spPr bwMode="auto">
          <a:xfrm>
            <a:off x="1" y="1197234"/>
            <a:ext cx="9061806" cy="4690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latin typeface="Arial" panose="020B0604020202020204" pitchFamily="34" charset="0"/>
                <a:cs typeface="Arial" panose="020B0604020202020204" pitchFamily="34" charset="0"/>
              </a:rPr>
              <a:t>Graduate attributes refer to qualities, characteristics and skills that can transfer to being responsible citizens (Bowden et al, 2000</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Should this include knowledge of the Equality Act 2010?</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Sports teams behavior/attitude – Facebook; Scottish Social Attitudes Survey; campaign/event; re-survey</a:t>
            </a:r>
          </a:p>
        </p:txBody>
      </p:sp>
    </p:spTree>
    <p:extLst>
      <p:ext uri="{BB962C8B-B14F-4D97-AF65-F5344CB8AC3E}">
        <p14:creationId xmlns:p14="http://schemas.microsoft.com/office/powerpoint/2010/main" val="15374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 calcmode="lin" valueType="num">
                                      <p:cBhvr additive="base">
                                        <p:cTn id="13" dur="500" fill="hold"/>
                                        <p:tgtEl>
                                          <p:spTgt spid="1433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anim calcmode="lin" valueType="num">
                                      <p:cBhvr additive="base">
                                        <p:cTn id="19" dur="500" fill="hold"/>
                                        <p:tgtEl>
                                          <p:spTgt spid="1433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3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 y="2"/>
            <a:ext cx="9143999" cy="626076"/>
          </a:xfrm>
        </p:spPr>
        <p:txBody>
          <a:bodyPr/>
          <a:lstStyle/>
          <a:p>
            <a:pPr eaLnBrk="1" hangingPunct="1"/>
            <a:r>
              <a:rPr lang="en-US" sz="2800" b="1" dirty="0" smtClean="0">
                <a:latin typeface="Arial" panose="020B0604020202020204" pitchFamily="34" charset="0"/>
              </a:rPr>
              <a:t>Embracing Diversity – project</a:t>
            </a:r>
          </a:p>
        </p:txBody>
      </p:sp>
      <p:sp>
        <p:nvSpPr>
          <p:cNvPr id="14338" name="Content Placeholder 2"/>
          <p:cNvSpPr>
            <a:spLocks noGrp="1"/>
          </p:cNvSpPr>
          <p:nvPr>
            <p:ph idx="1"/>
          </p:nvPr>
        </p:nvSpPr>
        <p:spPr bwMode="auto">
          <a:xfrm>
            <a:off x="3" y="626078"/>
            <a:ext cx="9143999" cy="54995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Results:-</a:t>
            </a:r>
            <a:r>
              <a:rPr lang="en-US" sz="2400" dirty="0">
                <a:latin typeface="Arial" panose="020B0604020202020204" pitchFamily="34" charset="0"/>
                <a:cs typeface="Arial" panose="020B0604020202020204" pitchFamily="34" charset="0"/>
              </a:rPr>
              <a:t>n= 129 completed pre-campaign questionnaire (56% men; 44% women); n=75 completed post-campaign questionnaire (45% male; 55% female).</a:t>
            </a:r>
          </a:p>
          <a:p>
            <a:endParaRPr lang="en-US" sz="24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60% pre-, 56% post-campaign knew there were 9 protected characteristics.</a:t>
            </a:r>
          </a:p>
          <a:p>
            <a:endParaRPr lang="en-US" sz="24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2/3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(69% post-campaign) said that a student who had changed their gender from male to female could use the women</a:t>
            </a:r>
            <a:r>
              <a:rPr lang="ja-JP" altLang="en-US" sz="2400" dirty="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s toilet.</a:t>
            </a:r>
          </a:p>
          <a:p>
            <a:endParaRPr lang="en-US" sz="2800" dirty="0" smtClean="0"/>
          </a:p>
        </p:txBody>
      </p:sp>
    </p:spTree>
    <p:extLst>
      <p:ext uri="{BB962C8B-B14F-4D97-AF65-F5344CB8AC3E}">
        <p14:creationId xmlns:p14="http://schemas.microsoft.com/office/powerpoint/2010/main" val="12177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 calcmode="lin" valueType="num">
                                      <p:cBhvr additive="base">
                                        <p:cTn id="13" dur="500" fill="hold"/>
                                        <p:tgtEl>
                                          <p:spTgt spid="1433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anim calcmode="lin" valueType="num">
                                      <p:cBhvr additive="base">
                                        <p:cTn id="19" dur="500" fill="hold"/>
                                        <p:tgtEl>
                                          <p:spTgt spid="1433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3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246578"/>
            <a:ext cx="9144000" cy="917825"/>
          </a:xfrm>
        </p:spPr>
        <p:txBody>
          <a:bodyPr/>
          <a:lstStyle/>
          <a:p>
            <a:pPr eaLnBrk="1" hangingPunct="1"/>
            <a:r>
              <a:rPr lang="en-US" sz="2800" b="1" dirty="0" smtClean="0">
                <a:latin typeface="Arial" panose="020B0604020202020204" pitchFamily="34" charset="0"/>
              </a:rPr>
              <a:t>Embracing Diversity – project</a:t>
            </a:r>
          </a:p>
        </p:txBody>
      </p:sp>
      <p:sp>
        <p:nvSpPr>
          <p:cNvPr id="14338" name="Content Placeholder 2"/>
          <p:cNvSpPr>
            <a:spLocks noGrp="1"/>
          </p:cNvSpPr>
          <p:nvPr>
            <p:ph idx="1"/>
          </p:nvPr>
        </p:nvSpPr>
        <p:spPr bwMode="auto">
          <a:xfrm>
            <a:off x="184938" y="516239"/>
            <a:ext cx="8501865" cy="56093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1800" dirty="0" smtClean="0"/>
              <a:t>Responses to Scottish Social Attitude Survey questions (Abertay students significantly different on the ‘too far’ and ‘not nearly far enough’):-</a:t>
            </a:r>
          </a:p>
          <a:p>
            <a:endParaRPr lang="en-US" sz="1800" dirty="0" smtClean="0"/>
          </a:p>
          <a:p>
            <a:endParaRPr lang="en-US" sz="2800" dirty="0" smtClean="0"/>
          </a:p>
          <a:p>
            <a:endParaRPr lang="en-US" sz="2800" dirty="0" smtClean="0"/>
          </a:p>
        </p:txBody>
      </p:sp>
      <p:pic>
        <p:nvPicPr>
          <p:cNvPr id="2" name="Picture 1"/>
          <p:cNvPicPr>
            <a:picLocks noChangeAspect="1"/>
          </p:cNvPicPr>
          <p:nvPr/>
        </p:nvPicPr>
        <p:blipFill>
          <a:blip r:embed="rId2"/>
          <a:stretch>
            <a:fillRect/>
          </a:stretch>
        </p:blipFill>
        <p:spPr>
          <a:xfrm>
            <a:off x="184935" y="1230185"/>
            <a:ext cx="8825822" cy="5264867"/>
          </a:xfrm>
          <a:prstGeom prst="rect">
            <a:avLst/>
          </a:prstGeom>
        </p:spPr>
      </p:pic>
    </p:spTree>
    <p:extLst>
      <p:ext uri="{BB962C8B-B14F-4D97-AF65-F5344CB8AC3E}">
        <p14:creationId xmlns:p14="http://schemas.microsoft.com/office/powerpoint/2010/main" val="4132489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1"/>
            <a:ext cx="9144000" cy="751275"/>
          </a:xfrm>
        </p:spPr>
        <p:txBody>
          <a:bodyPr/>
          <a:lstStyle/>
          <a:p>
            <a:pPr eaLnBrk="1" hangingPunct="1"/>
            <a:r>
              <a:rPr lang="en-US" sz="2800" b="1" dirty="0" smtClean="0">
                <a:latin typeface="Arial" panose="020B0604020202020204" pitchFamily="34" charset="0"/>
              </a:rPr>
              <a:t>Embracing Diversity – project</a:t>
            </a:r>
          </a:p>
        </p:txBody>
      </p:sp>
      <p:sp>
        <p:nvSpPr>
          <p:cNvPr id="14338" name="Content Placeholder 2"/>
          <p:cNvSpPr>
            <a:spLocks noGrp="1"/>
          </p:cNvSpPr>
          <p:nvPr>
            <p:ph idx="1"/>
          </p:nvPr>
        </p:nvSpPr>
        <p:spPr bwMode="auto">
          <a:xfrm>
            <a:off x="3" y="643848"/>
            <a:ext cx="9143999" cy="52055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1800" dirty="0" smtClean="0"/>
              <a:t>Responses to Scottish Social Attitude Survey </a:t>
            </a:r>
            <a:r>
              <a:rPr lang="en-US" sz="1800" dirty="0"/>
              <a:t>questions (Abertay students significantly </a:t>
            </a:r>
            <a:r>
              <a:rPr lang="en-US" sz="1800" dirty="0" smtClean="0"/>
              <a:t>less likely to say that Equal </a:t>
            </a:r>
            <a:r>
              <a:rPr lang="en-US" sz="1800" dirty="0" err="1" smtClean="0"/>
              <a:t>Opps</a:t>
            </a:r>
            <a:r>
              <a:rPr lang="en-US" sz="1800" dirty="0" smtClean="0"/>
              <a:t> had gone ‘too </a:t>
            </a:r>
            <a:r>
              <a:rPr lang="en-US" sz="1800" dirty="0"/>
              <a:t>far</a:t>
            </a:r>
            <a:r>
              <a:rPr lang="en-US" sz="1800" dirty="0" smtClean="0"/>
              <a:t>’):- </a:t>
            </a:r>
          </a:p>
          <a:p>
            <a:endParaRPr lang="en-US" sz="2800" dirty="0" smtClean="0"/>
          </a:p>
          <a:p>
            <a:endParaRPr lang="en-US" sz="2800" dirty="0" smtClean="0"/>
          </a:p>
        </p:txBody>
      </p:sp>
      <p:pic>
        <p:nvPicPr>
          <p:cNvPr id="2" name="Picture 1"/>
          <p:cNvPicPr>
            <a:picLocks noChangeAspect="1"/>
          </p:cNvPicPr>
          <p:nvPr/>
        </p:nvPicPr>
        <p:blipFill>
          <a:blip r:embed="rId2"/>
          <a:stretch>
            <a:fillRect/>
          </a:stretch>
        </p:blipFill>
        <p:spPr>
          <a:xfrm>
            <a:off x="133567" y="1493794"/>
            <a:ext cx="8804953" cy="4716195"/>
          </a:xfrm>
          <a:prstGeom prst="rect">
            <a:avLst/>
          </a:prstGeom>
        </p:spPr>
      </p:pic>
    </p:spTree>
    <p:extLst>
      <p:ext uri="{BB962C8B-B14F-4D97-AF65-F5344CB8AC3E}">
        <p14:creationId xmlns:p14="http://schemas.microsoft.com/office/powerpoint/2010/main" val="2199877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2"/>
            <a:ext cx="9144000" cy="630148"/>
          </a:xfrm>
        </p:spPr>
        <p:txBody>
          <a:bodyPr/>
          <a:lstStyle/>
          <a:p>
            <a:pPr eaLnBrk="1" hangingPunct="1"/>
            <a:r>
              <a:rPr lang="en-US" sz="2800" b="1" dirty="0" smtClean="0">
                <a:latin typeface="Arial" panose="020B0604020202020204" pitchFamily="34" charset="0"/>
              </a:rPr>
              <a:t>Embracing Diversity – project</a:t>
            </a:r>
          </a:p>
        </p:txBody>
      </p:sp>
      <p:sp>
        <p:nvSpPr>
          <p:cNvPr id="14338" name="Content Placeholder 2"/>
          <p:cNvSpPr>
            <a:spLocks noGrp="1"/>
          </p:cNvSpPr>
          <p:nvPr>
            <p:ph idx="1"/>
          </p:nvPr>
        </p:nvSpPr>
        <p:spPr bwMode="auto">
          <a:xfrm>
            <a:off x="113017" y="630150"/>
            <a:ext cx="8763856" cy="549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1800" dirty="0" smtClean="0"/>
              <a:t>Responses to Scottish Social Attitude Survey questions (</a:t>
            </a:r>
            <a:r>
              <a:rPr lang="en-US" sz="1800" dirty="0" err="1" smtClean="0"/>
              <a:t>Abertay</a:t>
            </a:r>
            <a:r>
              <a:rPr lang="en-US" sz="1800" dirty="0" smtClean="0"/>
              <a:t> </a:t>
            </a:r>
            <a:r>
              <a:rPr lang="en-US" sz="1800" dirty="0"/>
              <a:t>students </a:t>
            </a:r>
            <a:r>
              <a:rPr lang="en-US" sz="1800" dirty="0" smtClean="0"/>
              <a:t>significantly different in their responses):-</a:t>
            </a:r>
          </a:p>
          <a:p>
            <a:endParaRPr lang="en-US" sz="2800" dirty="0" smtClean="0"/>
          </a:p>
          <a:p>
            <a:endParaRPr lang="en-US" sz="2800" dirty="0" smtClean="0"/>
          </a:p>
          <a:p>
            <a:endParaRPr lang="en-US" sz="2800" dirty="0" smtClean="0"/>
          </a:p>
        </p:txBody>
      </p:sp>
      <p:pic>
        <p:nvPicPr>
          <p:cNvPr id="2" name="Picture 1"/>
          <p:cNvPicPr>
            <a:picLocks noChangeAspect="1"/>
          </p:cNvPicPr>
          <p:nvPr/>
        </p:nvPicPr>
        <p:blipFill>
          <a:blip r:embed="rId2"/>
          <a:stretch>
            <a:fillRect/>
          </a:stretch>
        </p:blipFill>
        <p:spPr>
          <a:xfrm>
            <a:off x="0" y="1383588"/>
            <a:ext cx="9144000" cy="4986389"/>
          </a:xfrm>
          <a:prstGeom prst="rect">
            <a:avLst/>
          </a:prstGeom>
        </p:spPr>
      </p:pic>
    </p:spTree>
    <p:extLst>
      <p:ext uri="{BB962C8B-B14F-4D97-AF65-F5344CB8AC3E}">
        <p14:creationId xmlns:p14="http://schemas.microsoft.com/office/powerpoint/2010/main" val="3691988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3"/>
            <a:ext cx="9144000" cy="602749"/>
          </a:xfrm>
        </p:spPr>
        <p:txBody>
          <a:bodyPr/>
          <a:lstStyle/>
          <a:p>
            <a:pPr eaLnBrk="1" hangingPunct="1"/>
            <a:r>
              <a:rPr lang="en-US" sz="2800" b="1" dirty="0" smtClean="0">
                <a:latin typeface="Arial" panose="020B0604020202020204" pitchFamily="34" charset="0"/>
              </a:rPr>
              <a:t>Embracing Diversity – project</a:t>
            </a:r>
          </a:p>
        </p:txBody>
      </p:sp>
      <p:sp>
        <p:nvSpPr>
          <p:cNvPr id="14338" name="Content Placeholder 2"/>
          <p:cNvSpPr>
            <a:spLocks noGrp="1"/>
          </p:cNvSpPr>
          <p:nvPr>
            <p:ph idx="1"/>
          </p:nvPr>
        </p:nvSpPr>
        <p:spPr bwMode="auto">
          <a:xfrm>
            <a:off x="3" y="547956"/>
            <a:ext cx="9072081" cy="55776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1800" dirty="0" smtClean="0"/>
              <a:t>SSAS Question - Do </a:t>
            </a:r>
            <a:r>
              <a:rPr lang="en-GB" sz="1800" dirty="0"/>
              <a:t>you think attempts to </a:t>
            </a:r>
            <a:r>
              <a:rPr lang="en-GB" sz="1800" dirty="0" smtClean="0"/>
              <a:t>give </a:t>
            </a:r>
            <a:r>
              <a:rPr lang="en-GB" sz="1800" dirty="0"/>
              <a:t>money to specific organisations to help people find work is </a:t>
            </a:r>
            <a:r>
              <a:rPr lang="en-GB" sz="1800" dirty="0" smtClean="0"/>
              <a:t>bad/very bad use </a:t>
            </a:r>
            <a:r>
              <a:rPr lang="en-GB" sz="1800" dirty="0"/>
              <a:t>of Government </a:t>
            </a:r>
            <a:r>
              <a:rPr lang="en-GB" sz="1800" dirty="0" smtClean="0"/>
              <a:t>money </a:t>
            </a:r>
            <a:r>
              <a:rPr lang="en-US" sz="1400" dirty="0"/>
              <a:t>(</a:t>
            </a:r>
            <a:r>
              <a:rPr lang="en-US" sz="1400" dirty="0" err="1"/>
              <a:t>Abertay</a:t>
            </a:r>
            <a:r>
              <a:rPr lang="en-US" sz="1400" dirty="0"/>
              <a:t> students significantly less likely to say </a:t>
            </a:r>
            <a:r>
              <a:rPr lang="en-US" sz="1400" dirty="0" smtClean="0"/>
              <a:t>that this was the case for BME; but significantly more likely to say bad spend for gay/lesbian and for those with depression)</a:t>
            </a:r>
            <a:r>
              <a:rPr lang="en-GB" sz="1400" dirty="0" smtClean="0"/>
              <a:t>?</a:t>
            </a:r>
          </a:p>
          <a:p>
            <a:endParaRPr lang="en-GB" sz="2000" dirty="0" smtClean="0"/>
          </a:p>
          <a:p>
            <a:endParaRPr lang="en-GB" sz="2000" dirty="0"/>
          </a:p>
          <a:p>
            <a:endParaRPr lang="en-GB" sz="2000" dirty="0"/>
          </a:p>
          <a:p>
            <a:endParaRPr lang="en-US" sz="2000" dirty="0" smtClean="0"/>
          </a:p>
          <a:p>
            <a:endParaRPr lang="en-US" sz="2800" dirty="0" smtClean="0"/>
          </a:p>
        </p:txBody>
      </p:sp>
      <p:pic>
        <p:nvPicPr>
          <p:cNvPr id="2" name="Picture 1"/>
          <p:cNvPicPr>
            <a:picLocks noChangeAspect="1"/>
          </p:cNvPicPr>
          <p:nvPr/>
        </p:nvPicPr>
        <p:blipFill>
          <a:blip r:embed="rId2"/>
          <a:stretch>
            <a:fillRect/>
          </a:stretch>
        </p:blipFill>
        <p:spPr>
          <a:xfrm>
            <a:off x="0" y="1821951"/>
            <a:ext cx="9144000" cy="4748408"/>
          </a:xfrm>
          <a:prstGeom prst="rect">
            <a:avLst/>
          </a:prstGeom>
        </p:spPr>
      </p:pic>
    </p:spTree>
    <p:extLst>
      <p:ext uri="{BB962C8B-B14F-4D97-AF65-F5344CB8AC3E}">
        <p14:creationId xmlns:p14="http://schemas.microsoft.com/office/powerpoint/2010/main" val="2797369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 y="3"/>
            <a:ext cx="9144001" cy="534255"/>
          </a:xfrm>
        </p:spPr>
        <p:txBody>
          <a:bodyPr/>
          <a:lstStyle/>
          <a:p>
            <a:pPr eaLnBrk="1" hangingPunct="1"/>
            <a:r>
              <a:rPr lang="en-US" sz="2800" b="1" dirty="0" smtClean="0">
                <a:latin typeface="Arial" panose="020B0604020202020204" pitchFamily="34" charset="0"/>
              </a:rPr>
              <a:t>Embracing Diversity – project</a:t>
            </a:r>
          </a:p>
        </p:txBody>
      </p:sp>
      <p:sp>
        <p:nvSpPr>
          <p:cNvPr id="14338" name="Content Placeholder 2"/>
          <p:cNvSpPr>
            <a:spLocks noGrp="1"/>
          </p:cNvSpPr>
          <p:nvPr>
            <p:ph idx="1"/>
          </p:nvPr>
        </p:nvSpPr>
        <p:spPr bwMode="auto">
          <a:xfrm>
            <a:off x="1" y="534257"/>
            <a:ext cx="9144000" cy="55913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panose="020B0604020202020204" pitchFamily="34" charset="0"/>
              <a:buChar char="•"/>
            </a:pPr>
            <a:r>
              <a:rPr lang="en-US" sz="2400" b="1" u="sng" dirty="0" smtClean="0">
                <a:latin typeface="Arial" panose="020B0604020202020204" pitchFamily="34" charset="0"/>
                <a:cs typeface="Arial" panose="020B0604020202020204" pitchFamily="34" charset="0"/>
              </a:rPr>
              <a:t>Next </a:t>
            </a:r>
            <a:r>
              <a:rPr lang="en-US" sz="2400" b="1" u="sng" dirty="0">
                <a:latin typeface="Arial" panose="020B0604020202020204" pitchFamily="34" charset="0"/>
                <a:cs typeface="Arial" panose="020B0604020202020204" pitchFamily="34" charset="0"/>
              </a:rPr>
              <a:t>stages</a:t>
            </a:r>
          </a:p>
          <a:p>
            <a:pPr lvl="1">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Extend campaign and build more </a:t>
            </a:r>
            <a:r>
              <a:rPr lang="en-US" sz="2400" dirty="0" smtClean="0">
                <a:latin typeface="Arial" panose="020B0604020202020204" pitchFamily="34" charset="0"/>
                <a:cs typeface="Arial" panose="020B0604020202020204" pitchFamily="34" charset="0"/>
              </a:rPr>
              <a:t>resources </a:t>
            </a:r>
          </a:p>
          <a:p>
            <a:pPr lvl="1">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Extend </a:t>
            </a:r>
            <a:r>
              <a:rPr lang="en-US" sz="2400" dirty="0">
                <a:latin typeface="Arial" panose="020B0604020202020204" pitchFamily="34" charset="0"/>
                <a:cs typeface="Arial" panose="020B0604020202020204" pitchFamily="34" charset="0"/>
              </a:rPr>
              <a:t>outreach work linking </a:t>
            </a:r>
            <a:r>
              <a:rPr lang="en-US" sz="2400" dirty="0" err="1">
                <a:latin typeface="Arial" panose="020B0604020202020204" pitchFamily="34" charset="0"/>
                <a:cs typeface="Arial" panose="020B0604020202020204" pitchFamily="34" charset="0"/>
              </a:rPr>
              <a:t>Abertay</a:t>
            </a:r>
            <a:r>
              <a:rPr lang="en-US" sz="2400" dirty="0">
                <a:latin typeface="Arial" panose="020B0604020202020204" pitchFamily="34" charset="0"/>
                <a:cs typeface="Arial" panose="020B0604020202020204" pitchFamily="34" charset="0"/>
              </a:rPr>
              <a:t> sport teams with  community </a:t>
            </a:r>
            <a:r>
              <a:rPr lang="en-US" sz="2400" dirty="0" err="1">
                <a:latin typeface="Arial" panose="020B0604020202020204" pitchFamily="34" charset="0"/>
                <a:cs typeface="Arial" panose="020B0604020202020204" pitchFamily="34" charset="0"/>
              </a:rPr>
              <a:t>organisations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with </a:t>
            </a:r>
            <a:r>
              <a:rPr lang="en-US" sz="2400" dirty="0">
                <a:latin typeface="Arial" panose="020B0604020202020204" pitchFamily="34" charset="0"/>
                <a:cs typeface="Arial" panose="020B0604020202020204" pitchFamily="34" charset="0"/>
              </a:rPr>
              <a:t>protected characteristics</a:t>
            </a:r>
            <a:r>
              <a:rPr lang="en-US" sz="2400" dirty="0" smtClean="0">
                <a:latin typeface="Arial" panose="020B0604020202020204" pitchFamily="34" charset="0"/>
                <a:cs typeface="Arial" panose="020B0604020202020204" pitchFamily="34" charset="0"/>
              </a:rPr>
              <a:t>.</a:t>
            </a:r>
          </a:p>
          <a:p>
            <a:pPr lvl="1">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Development of </a:t>
            </a:r>
            <a:r>
              <a:rPr lang="en-US" sz="2400" dirty="0">
                <a:latin typeface="Arial" panose="020B0604020202020204" pitchFamily="34" charset="0"/>
                <a:cs typeface="Arial" panose="020B0604020202020204" pitchFamily="34" charset="0"/>
              </a:rPr>
              <a:t>Elective </a:t>
            </a:r>
            <a:r>
              <a:rPr lang="en-US" sz="2400" dirty="0" smtClean="0">
                <a:latin typeface="Arial" panose="020B0604020202020204" pitchFamily="34" charset="0"/>
                <a:cs typeface="Arial" panose="020B0604020202020204" pitchFamily="34" charset="0"/>
              </a:rPr>
              <a:t>module</a:t>
            </a:r>
            <a:r>
              <a:rPr lang="ja-JP" altLang="en-US" sz="2400" dirty="0" smtClean="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Ethical Reasoning for a Global Society</a:t>
            </a:r>
            <a:r>
              <a:rPr lang="ja-JP" altLang="en-US" sz="2400" dirty="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featuring case studies/debates</a:t>
            </a:r>
          </a:p>
          <a:p>
            <a:pPr lvl="1">
              <a:spcAft>
                <a:spcPts val="1200"/>
              </a:spcAft>
              <a:buFont typeface="Arial" panose="020B0604020202020204" pitchFamily="34" charset="0"/>
              <a:buChar char="•"/>
            </a:pPr>
            <a:r>
              <a:rPr lang="en-US" altLang="ja-JP" sz="2400" b="1" u="sng" dirty="0" smtClean="0">
                <a:latin typeface="Arial" panose="020B0604020202020204" pitchFamily="34" charset="0"/>
                <a:cs typeface="Arial" panose="020B0604020202020204" pitchFamily="34" charset="0"/>
              </a:rPr>
              <a:t>Key engagement aspects</a:t>
            </a:r>
          </a:p>
          <a:p>
            <a:pPr lvl="1">
              <a:spcAft>
                <a:spcPts val="1200"/>
              </a:spcAft>
              <a:buFont typeface="Arial" panose="020B0604020202020204" pitchFamily="34" charset="0"/>
              <a:buChar char="•"/>
            </a:pPr>
            <a:r>
              <a:rPr lang="en-US" altLang="ja-JP" sz="2400" dirty="0" smtClean="0">
                <a:latin typeface="Arial" panose="020B0604020202020204" pitchFamily="34" charset="0"/>
                <a:cs typeface="Arial" panose="020B0604020202020204" pitchFamily="34" charset="0"/>
              </a:rPr>
              <a:t>‘Right’ events/finding your opportunity; going to the students</a:t>
            </a:r>
          </a:p>
          <a:p>
            <a:pPr lvl="1">
              <a:spcAft>
                <a:spcPts val="1200"/>
              </a:spcAft>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1">
              <a:spcAft>
                <a:spcPts val="12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800" dirty="0"/>
          </a:p>
          <a:p>
            <a:endParaRPr lang="en-US" sz="2800" dirty="0" smtClean="0"/>
          </a:p>
        </p:txBody>
      </p:sp>
    </p:spTree>
    <p:extLst>
      <p:ext uri="{BB962C8B-B14F-4D97-AF65-F5344CB8AC3E}">
        <p14:creationId xmlns:p14="http://schemas.microsoft.com/office/powerpoint/2010/main" val="391816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anim calcmode="lin" valueType="num">
                                      <p:cBhvr additive="base">
                                        <p:cTn id="13" dur="500" fill="hold"/>
                                        <p:tgtEl>
                                          <p:spTgt spid="1433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338">
                                            <p:txEl>
                                              <p:pRg st="2" end="2"/>
                                            </p:txEl>
                                          </p:spTgt>
                                        </p:tgtEl>
                                        <p:attrNameLst>
                                          <p:attrName>style.visibility</p:attrName>
                                        </p:attrNameLst>
                                      </p:cBhvr>
                                      <p:to>
                                        <p:strVal val="visible"/>
                                      </p:to>
                                    </p:set>
                                    <p:anim calcmode="lin" valueType="num">
                                      <p:cBhvr additive="base">
                                        <p:cTn id="19" dur="500" fill="hold"/>
                                        <p:tgtEl>
                                          <p:spTgt spid="1433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338">
                                            <p:txEl>
                                              <p:pRg st="3" end="3"/>
                                            </p:txEl>
                                          </p:spTgt>
                                        </p:tgtEl>
                                        <p:attrNameLst>
                                          <p:attrName>style.visibility</p:attrName>
                                        </p:attrNameLst>
                                      </p:cBhvr>
                                      <p:to>
                                        <p:strVal val="visible"/>
                                      </p:to>
                                    </p:set>
                                    <p:anim calcmode="lin" valueType="num">
                                      <p:cBhvr additive="base">
                                        <p:cTn id="25" dur="500" fill="hold"/>
                                        <p:tgtEl>
                                          <p:spTgt spid="1433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3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338">
                                            <p:txEl>
                                              <p:pRg st="4" end="4"/>
                                            </p:txEl>
                                          </p:spTgt>
                                        </p:tgtEl>
                                        <p:attrNameLst>
                                          <p:attrName>style.visibility</p:attrName>
                                        </p:attrNameLst>
                                      </p:cBhvr>
                                      <p:to>
                                        <p:strVal val="visible"/>
                                      </p:to>
                                    </p:set>
                                    <p:anim calcmode="lin" valueType="num">
                                      <p:cBhvr additive="base">
                                        <p:cTn id="31" dur="500" fill="hold"/>
                                        <p:tgtEl>
                                          <p:spTgt spid="1433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3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338">
                                            <p:txEl>
                                              <p:pRg st="5" end="5"/>
                                            </p:txEl>
                                          </p:spTgt>
                                        </p:tgtEl>
                                        <p:attrNameLst>
                                          <p:attrName>style.visibility</p:attrName>
                                        </p:attrNameLst>
                                      </p:cBhvr>
                                      <p:to>
                                        <p:strVal val="visible"/>
                                      </p:to>
                                    </p:set>
                                    <p:anim calcmode="lin" valueType="num">
                                      <p:cBhvr additive="base">
                                        <p:cTn id="37" dur="500" fill="hold"/>
                                        <p:tgtEl>
                                          <p:spTgt spid="14338">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33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2259683"/>
          </a:xfrm>
        </p:spPr>
        <p:txBody>
          <a:bodyPr>
            <a:normAutofit fontScale="90000"/>
          </a:bodyPr>
          <a:lstStyle/>
          <a:p>
            <a:pPr algn="l"/>
            <a:r>
              <a:rPr lang="en-GB" sz="3600" dirty="0" smtClean="0"/>
              <a:t/>
            </a:r>
            <a:br>
              <a:rPr lang="en-GB" sz="3600" dirty="0" smtClean="0"/>
            </a:br>
            <a:r>
              <a:rPr lang="en-GB" sz="3600" dirty="0" smtClean="0"/>
              <a:t>Engaging </a:t>
            </a:r>
            <a:r>
              <a:rPr lang="en-GB" sz="3600" dirty="0"/>
              <a:t>Initial Teacher Trainee (ITT) students in Co-creating curricular that embed equality and diversity (pre and post entry to the ITT programme)</a:t>
            </a:r>
            <a:br>
              <a:rPr lang="en-GB" sz="3600" dirty="0"/>
            </a:br>
            <a:endParaRPr lang="en-GB" sz="3600" dirty="0"/>
          </a:p>
        </p:txBody>
      </p:sp>
      <p:sp>
        <p:nvSpPr>
          <p:cNvPr id="3" name="Subtitle 2"/>
          <p:cNvSpPr>
            <a:spLocks noGrp="1"/>
          </p:cNvSpPr>
          <p:nvPr>
            <p:ph type="subTitle" idx="1"/>
          </p:nvPr>
        </p:nvSpPr>
        <p:spPr>
          <a:xfrm>
            <a:off x="899592" y="4653136"/>
            <a:ext cx="7632848" cy="985664"/>
          </a:xfrm>
        </p:spPr>
        <p:txBody>
          <a:bodyPr>
            <a:normAutofit lnSpcReduction="10000"/>
          </a:bodyPr>
          <a:lstStyle/>
          <a:p>
            <a:pPr algn="l"/>
            <a:r>
              <a:rPr lang="en-GB" dirty="0" smtClean="0"/>
              <a:t>Presented by : Maxwell </a:t>
            </a:r>
            <a:r>
              <a:rPr lang="en-GB" dirty="0" err="1" smtClean="0"/>
              <a:t>Ayamba</a:t>
            </a:r>
            <a:r>
              <a:rPr lang="en-GB" dirty="0" smtClean="0"/>
              <a:t>, Jenson </a:t>
            </a:r>
            <a:r>
              <a:rPr lang="en-GB" dirty="0"/>
              <a:t>Grant and Maxine Greaves MBE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32656"/>
            <a:ext cx="3168352" cy="868680"/>
          </a:xfrm>
          <a:prstGeom prst="rect">
            <a:avLst/>
          </a:prstGeom>
        </p:spPr>
      </p:pic>
    </p:spTree>
    <p:extLst>
      <p:ext uri="{BB962C8B-B14F-4D97-AF65-F5344CB8AC3E}">
        <p14:creationId xmlns:p14="http://schemas.microsoft.com/office/powerpoint/2010/main" val="3359502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915816" y="2708920"/>
            <a:ext cx="3384376" cy="2448272"/>
          </a:xfrm>
          <a:prstGeom prst="rect">
            <a:avLst/>
          </a:prstGeom>
        </p:spPr>
      </p:pic>
      <p:sp>
        <p:nvSpPr>
          <p:cNvPr id="2" name="Title 1"/>
          <p:cNvSpPr>
            <a:spLocks noGrp="1"/>
          </p:cNvSpPr>
          <p:nvPr>
            <p:ph type="title" idx="4294967295"/>
          </p:nvPr>
        </p:nvSpPr>
        <p:spPr>
          <a:xfrm>
            <a:off x="1403648" y="274638"/>
            <a:ext cx="6825952" cy="1143000"/>
          </a:xfrm>
        </p:spPr>
        <p:txBody>
          <a:bodyPr/>
          <a:lstStyle/>
          <a:p>
            <a:r>
              <a:rPr lang="en-GB" dirty="0" smtClean="0"/>
              <a:t>Stimulus</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8640"/>
            <a:ext cx="3024336" cy="1008112"/>
          </a:xfrm>
          <a:prstGeom prst="rect">
            <a:avLst/>
          </a:prstGeom>
        </p:spPr>
      </p:pic>
      <p:sp>
        <p:nvSpPr>
          <p:cNvPr id="5" name="TextBox 4"/>
          <p:cNvSpPr txBox="1"/>
          <p:nvPr/>
        </p:nvSpPr>
        <p:spPr>
          <a:xfrm>
            <a:off x="899592" y="1412776"/>
            <a:ext cx="7776864" cy="1200329"/>
          </a:xfrm>
          <a:prstGeom prst="rect">
            <a:avLst/>
          </a:prstGeom>
          <a:noFill/>
        </p:spPr>
        <p:txBody>
          <a:bodyPr wrap="square" rtlCol="0">
            <a:spAutoFit/>
          </a:bodyPr>
          <a:lstStyle/>
          <a:p>
            <a:pPr fontAlgn="auto">
              <a:spcBef>
                <a:spcPts val="0"/>
              </a:spcBef>
              <a:spcAft>
                <a:spcPts val="0"/>
              </a:spcAft>
            </a:pPr>
            <a:r>
              <a:rPr lang="en-GB" sz="1800" dirty="0" smtClean="0">
                <a:solidFill>
                  <a:prstClr val="black"/>
                </a:solidFill>
                <a:latin typeface="Arial"/>
              </a:rPr>
              <a:t>"Education is about the students constructing their own knowledge ..... </a:t>
            </a:r>
            <a:r>
              <a:rPr lang="en-GB" sz="1800" dirty="0">
                <a:solidFill>
                  <a:prstClr val="black"/>
                </a:solidFill>
                <a:latin typeface="Arial"/>
              </a:rPr>
              <a:t> </a:t>
            </a:r>
            <a:r>
              <a:rPr lang="en-GB" sz="1800" dirty="0" smtClean="0">
                <a:solidFill>
                  <a:prstClr val="black"/>
                </a:solidFill>
                <a:latin typeface="Arial"/>
              </a:rPr>
              <a:t>Self belief is supported as a key attribute in motivation " </a:t>
            </a:r>
          </a:p>
          <a:p>
            <a:pPr fontAlgn="auto">
              <a:spcBef>
                <a:spcPts val="0"/>
              </a:spcBef>
              <a:spcAft>
                <a:spcPts val="0"/>
              </a:spcAft>
            </a:pPr>
            <a:r>
              <a:rPr lang="en-GB" sz="1800" i="1" dirty="0" err="1" smtClean="0">
                <a:solidFill>
                  <a:prstClr val="black"/>
                </a:solidFill>
                <a:latin typeface="Arial"/>
              </a:rPr>
              <a:t>Yorke</a:t>
            </a:r>
            <a:r>
              <a:rPr lang="en-GB" sz="1800" i="1" dirty="0" smtClean="0">
                <a:solidFill>
                  <a:prstClr val="black"/>
                </a:solidFill>
                <a:latin typeface="Arial"/>
              </a:rPr>
              <a:t> and Knight </a:t>
            </a:r>
            <a:r>
              <a:rPr lang="en-GB" sz="1800" dirty="0" smtClean="0">
                <a:solidFill>
                  <a:prstClr val="black"/>
                </a:solidFill>
                <a:latin typeface="Arial"/>
              </a:rPr>
              <a:t>(2004)</a:t>
            </a:r>
          </a:p>
          <a:p>
            <a:pPr fontAlgn="auto">
              <a:spcBef>
                <a:spcPts val="0"/>
              </a:spcBef>
              <a:spcAft>
                <a:spcPts val="0"/>
              </a:spcAft>
            </a:pPr>
            <a:endParaRPr lang="en-GB" sz="1800" dirty="0">
              <a:solidFill>
                <a:prstClr val="black"/>
              </a:solidFill>
              <a:latin typeface="Arial"/>
            </a:endParaRPr>
          </a:p>
        </p:txBody>
      </p:sp>
    </p:spTree>
    <p:extLst>
      <p:ext uri="{BB962C8B-B14F-4D97-AF65-F5344CB8AC3E}">
        <p14:creationId xmlns:p14="http://schemas.microsoft.com/office/powerpoint/2010/main" val="2515842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3</a:t>
            </a:fld>
            <a:endParaRPr lang="en-GB" dirty="0">
              <a:latin typeface="Gill Sans MT"/>
              <a:cs typeface="Gill Sans MT"/>
            </a:endParaRPr>
          </a:p>
        </p:txBody>
      </p:sp>
      <p:sp>
        <p:nvSpPr>
          <p:cNvPr id="4" name="Title 3"/>
          <p:cNvSpPr>
            <a:spLocks noGrp="1"/>
          </p:cNvSpPr>
          <p:nvPr>
            <p:ph type="title"/>
          </p:nvPr>
        </p:nvSpPr>
        <p:spPr/>
        <p:txBody>
          <a:bodyPr/>
          <a:lstStyle/>
          <a:p>
            <a:r>
              <a:rPr lang="en-GB" dirty="0" smtClean="0"/>
              <a:t>Introductions</a:t>
            </a:r>
            <a:endParaRPr lang="en-GB" dirty="0"/>
          </a:p>
        </p:txBody>
      </p:sp>
      <p:sp>
        <p:nvSpPr>
          <p:cNvPr id="7" name="Content Placeholder 1"/>
          <p:cNvSpPr txBox="1">
            <a:spLocks/>
          </p:cNvSpPr>
          <p:nvPr/>
        </p:nvSpPr>
        <p:spPr bwMode="auto">
          <a:xfrm>
            <a:off x="611560" y="1412776"/>
            <a:ext cx="3456384" cy="33123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74625" indent="-174625" algn="l" rtl="0" eaLnBrk="1" fontAlgn="base" hangingPunct="1">
              <a:spcBef>
                <a:spcPct val="0"/>
              </a:spcBef>
              <a:spcAft>
                <a:spcPts val="1200"/>
              </a:spcAft>
              <a:buClr>
                <a:srgbClr val="007AA6"/>
              </a:buClr>
              <a:buFont typeface="Arial" pitchFamily="34" charset="0"/>
              <a:buNone/>
              <a:defRPr sz="2400">
                <a:solidFill>
                  <a:schemeClr val="tx1"/>
                </a:solidFill>
                <a:latin typeface="Gill Sans MT" pitchFamily="34" charset="0"/>
                <a:ea typeface="+mn-ea"/>
                <a:cs typeface="+mn-cs"/>
              </a:defRPr>
            </a:lvl1pPr>
            <a:lvl2pPr marL="174625" indent="-173038" algn="l" rtl="0" eaLnBrk="1" fontAlgn="base" hangingPunct="1">
              <a:spcBef>
                <a:spcPct val="0"/>
              </a:spcBef>
              <a:spcAft>
                <a:spcPts val="1000"/>
              </a:spcAft>
              <a:buClr>
                <a:srgbClr val="007AA6"/>
              </a:buClr>
              <a:buSzPct val="120000"/>
              <a:buFont typeface="Arial" pitchFamily="34" charset="0"/>
              <a:buNone/>
              <a:defRPr sz="2200">
                <a:solidFill>
                  <a:schemeClr val="tx1"/>
                </a:solidFill>
                <a:latin typeface="Gill Sans MT" pitchFamily="34" charset="0"/>
              </a:defRPr>
            </a:lvl2pPr>
            <a:lvl3pPr marL="227013" indent="-223838" algn="l" rtl="0" eaLnBrk="1" fontAlgn="base" hangingPunct="1">
              <a:spcBef>
                <a:spcPct val="0"/>
              </a:spcBef>
              <a:spcAft>
                <a:spcPct val="0"/>
              </a:spcAft>
              <a:buClr>
                <a:srgbClr val="007AA6"/>
              </a:buClr>
              <a:buSzPct val="120000"/>
              <a:buChar char="•"/>
              <a:defRPr sz="1800">
                <a:solidFill>
                  <a:schemeClr val="tx1"/>
                </a:solidFill>
                <a:latin typeface="Gill Sans MT" pitchFamily="34" charset="0"/>
              </a:defRPr>
            </a:lvl3pPr>
            <a:lvl4pPr marL="428625" indent="-200025" algn="l" rtl="0" eaLnBrk="1" fontAlgn="base" hangingPunct="1">
              <a:spcBef>
                <a:spcPct val="20000"/>
              </a:spcBef>
              <a:spcAft>
                <a:spcPct val="0"/>
              </a:spcAft>
              <a:buClr>
                <a:srgbClr val="007AA6"/>
              </a:buClr>
              <a:buSzPct val="120000"/>
              <a:buChar char="•"/>
              <a:defRPr sz="1800">
                <a:solidFill>
                  <a:schemeClr val="tx1"/>
                </a:solidFill>
                <a:latin typeface="Gill Sans MT" pitchFamily="34" charset="0"/>
              </a:defRPr>
            </a:lvl4pPr>
            <a:lvl5pPr marL="646113" indent="-215900" algn="l" rtl="0" eaLnBrk="1" fontAlgn="base" hangingPunct="1">
              <a:spcBef>
                <a:spcPct val="20000"/>
              </a:spcBef>
              <a:spcAft>
                <a:spcPct val="0"/>
              </a:spcAft>
              <a:buClr>
                <a:srgbClr val="007AA6"/>
              </a:buClr>
              <a:buSzPct val="120000"/>
              <a:buChar char="•"/>
              <a:defRPr sz="1800">
                <a:solidFill>
                  <a:schemeClr val="tx1"/>
                </a:solidFill>
                <a:latin typeface="Gill Sans MT" pitchFamily="34" charset="0"/>
              </a:defRPr>
            </a:lvl5pPr>
            <a:lvl6pPr marL="11033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6pPr>
            <a:lvl7pPr marL="15605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7pPr>
            <a:lvl8pPr marL="20177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8pPr>
            <a:lvl9pPr marL="24749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9pPr>
          </a:lstStyle>
          <a:p>
            <a:pPr marL="0" indent="0">
              <a:spcAft>
                <a:spcPts val="600"/>
              </a:spcAft>
            </a:pPr>
            <a:r>
              <a:rPr lang="en-GB" kern="0" dirty="0" smtClean="0"/>
              <a:t>Presenters</a:t>
            </a:r>
          </a:p>
          <a:p>
            <a:pPr marL="342900" indent="-342900">
              <a:spcAft>
                <a:spcPts val="600"/>
              </a:spcAft>
              <a:buFont typeface="Arial" pitchFamily="34" charset="0"/>
              <a:buChar char="•"/>
            </a:pPr>
            <a:r>
              <a:rPr lang="en-GB" kern="0" dirty="0" smtClean="0"/>
              <a:t>Stephanie Millar, sparqs</a:t>
            </a:r>
          </a:p>
          <a:p>
            <a:pPr marL="342900" indent="-342900">
              <a:spcAft>
                <a:spcPts val="600"/>
              </a:spcAft>
              <a:buFont typeface="Arial" pitchFamily="34" charset="0"/>
              <a:buChar char="•"/>
            </a:pPr>
            <a:r>
              <a:rPr lang="en-GB" kern="0" dirty="0" smtClean="0"/>
              <a:t>Pauline Hanesworth, HEA</a:t>
            </a:r>
          </a:p>
          <a:p>
            <a:pPr marL="342900" indent="-342900">
              <a:spcAft>
                <a:spcPts val="600"/>
              </a:spcAft>
              <a:buFont typeface="Arial" pitchFamily="34" charset="0"/>
              <a:buChar char="•"/>
            </a:pPr>
            <a:endParaRPr lang="en-GB" kern="0" dirty="0"/>
          </a:p>
          <a:p>
            <a:pPr marL="0" indent="0">
              <a:spcAft>
                <a:spcPts val="600"/>
              </a:spcAft>
            </a:pPr>
            <a:r>
              <a:rPr lang="en-GB" kern="0" dirty="0" smtClean="0"/>
              <a:t>Note-taker / Observer</a:t>
            </a:r>
            <a:endParaRPr lang="en-GB" kern="0" dirty="0"/>
          </a:p>
          <a:p>
            <a:pPr marL="342900" indent="-342900">
              <a:spcAft>
                <a:spcPts val="600"/>
              </a:spcAft>
              <a:buFont typeface="Arial" pitchFamily="34" charset="0"/>
              <a:buChar char="•"/>
            </a:pPr>
            <a:r>
              <a:rPr lang="en-GB" kern="0"/>
              <a:t>Anne-Marie </a:t>
            </a:r>
            <a:r>
              <a:rPr lang="en-GB" kern="0" smtClean="0"/>
              <a:t>Docherty</a:t>
            </a:r>
            <a:r>
              <a:rPr lang="en-GB" kern="0" dirty="0" smtClean="0"/>
              <a:t>, sparqs</a:t>
            </a:r>
            <a:endParaRPr lang="en-GB" kern="0" dirty="0"/>
          </a:p>
          <a:p>
            <a:pPr marL="342900" indent="-342900">
              <a:spcAft>
                <a:spcPts val="600"/>
              </a:spcAft>
              <a:buFont typeface="Arial" pitchFamily="34" charset="0"/>
              <a:buChar char="•"/>
            </a:pPr>
            <a:r>
              <a:rPr lang="en-GB" kern="0" dirty="0"/>
              <a:t>Sarah </a:t>
            </a:r>
            <a:r>
              <a:rPr lang="en-GB" kern="0" dirty="0" smtClean="0"/>
              <a:t>Turnbull, HEA</a:t>
            </a:r>
          </a:p>
          <a:p>
            <a:pPr marL="342900" indent="-342900">
              <a:spcAft>
                <a:spcPts val="600"/>
              </a:spcAft>
              <a:buFont typeface="Arial" pitchFamily="34" charset="0"/>
              <a:buChar char="•"/>
            </a:pPr>
            <a:endParaRPr lang="en-GB" kern="0" dirty="0"/>
          </a:p>
          <a:p>
            <a:pPr marL="0" indent="0">
              <a:spcAft>
                <a:spcPts val="600"/>
              </a:spcAft>
            </a:pPr>
            <a:endParaRPr lang="en-GB" kern="0" dirty="0" smtClean="0"/>
          </a:p>
        </p:txBody>
      </p:sp>
      <p:pic>
        <p:nvPicPr>
          <p:cNvPr id="6" name="Picture 2" descr="C:\Users\paulineh\AppData\Local\Microsoft\Windows\Temporary Internet Files\Content.Outlook\3QY8LJ7W\SPARQS_OUTLINES_CMYK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5573" y="1464964"/>
            <a:ext cx="3538069" cy="1531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3329" y="3567408"/>
            <a:ext cx="2202556" cy="2337211"/>
          </a:xfrm>
          <a:prstGeom prst="rect">
            <a:avLst/>
          </a:prstGeom>
        </p:spPr>
      </p:pic>
      <p:sp>
        <p:nvSpPr>
          <p:cNvPr id="12" name="Content Placeholder 1"/>
          <p:cNvSpPr txBox="1">
            <a:spLocks/>
          </p:cNvSpPr>
          <p:nvPr/>
        </p:nvSpPr>
        <p:spPr bwMode="auto">
          <a:xfrm>
            <a:off x="597888" y="5661248"/>
            <a:ext cx="3456384" cy="864096"/>
          </a:xfrm>
          <a:prstGeom prst="rect">
            <a:avLst/>
          </a:prstGeom>
          <a:solidFill>
            <a:schemeClr val="accent1">
              <a:lumMod val="20000"/>
              <a:lumOff val="80000"/>
            </a:schemeClr>
          </a:solidFill>
          <a:ln w="38100">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174625" indent="-174625" algn="l" rtl="0" eaLnBrk="1" fontAlgn="base" hangingPunct="1">
              <a:spcBef>
                <a:spcPct val="0"/>
              </a:spcBef>
              <a:spcAft>
                <a:spcPts val="1200"/>
              </a:spcAft>
              <a:buClr>
                <a:srgbClr val="007AA6"/>
              </a:buClr>
              <a:buFont typeface="Arial" pitchFamily="34" charset="0"/>
              <a:buNone/>
              <a:defRPr sz="2400">
                <a:solidFill>
                  <a:schemeClr val="tx1"/>
                </a:solidFill>
                <a:latin typeface="Gill Sans MT" pitchFamily="34" charset="0"/>
                <a:ea typeface="+mn-ea"/>
                <a:cs typeface="+mn-cs"/>
              </a:defRPr>
            </a:lvl1pPr>
            <a:lvl2pPr marL="174625" indent="-173038" algn="l" rtl="0" eaLnBrk="1" fontAlgn="base" hangingPunct="1">
              <a:spcBef>
                <a:spcPct val="0"/>
              </a:spcBef>
              <a:spcAft>
                <a:spcPts val="1000"/>
              </a:spcAft>
              <a:buClr>
                <a:srgbClr val="007AA6"/>
              </a:buClr>
              <a:buSzPct val="120000"/>
              <a:buFont typeface="Arial" pitchFamily="34" charset="0"/>
              <a:buNone/>
              <a:defRPr sz="2200">
                <a:solidFill>
                  <a:schemeClr val="tx1"/>
                </a:solidFill>
                <a:latin typeface="Gill Sans MT" pitchFamily="34" charset="0"/>
              </a:defRPr>
            </a:lvl2pPr>
            <a:lvl3pPr marL="227013" indent="-223838" algn="l" rtl="0" eaLnBrk="1" fontAlgn="base" hangingPunct="1">
              <a:spcBef>
                <a:spcPct val="0"/>
              </a:spcBef>
              <a:spcAft>
                <a:spcPct val="0"/>
              </a:spcAft>
              <a:buClr>
                <a:srgbClr val="007AA6"/>
              </a:buClr>
              <a:buSzPct val="120000"/>
              <a:buChar char="•"/>
              <a:defRPr sz="1800">
                <a:solidFill>
                  <a:schemeClr val="tx1"/>
                </a:solidFill>
                <a:latin typeface="Gill Sans MT" pitchFamily="34" charset="0"/>
              </a:defRPr>
            </a:lvl3pPr>
            <a:lvl4pPr marL="428625" indent="-200025" algn="l" rtl="0" eaLnBrk="1" fontAlgn="base" hangingPunct="1">
              <a:spcBef>
                <a:spcPct val="20000"/>
              </a:spcBef>
              <a:spcAft>
                <a:spcPct val="0"/>
              </a:spcAft>
              <a:buClr>
                <a:srgbClr val="007AA6"/>
              </a:buClr>
              <a:buSzPct val="120000"/>
              <a:buChar char="•"/>
              <a:defRPr sz="1800">
                <a:solidFill>
                  <a:schemeClr val="tx1"/>
                </a:solidFill>
                <a:latin typeface="Gill Sans MT" pitchFamily="34" charset="0"/>
              </a:defRPr>
            </a:lvl4pPr>
            <a:lvl5pPr marL="646113" indent="-215900" algn="l" rtl="0" eaLnBrk="1" fontAlgn="base" hangingPunct="1">
              <a:spcBef>
                <a:spcPct val="20000"/>
              </a:spcBef>
              <a:spcAft>
                <a:spcPct val="0"/>
              </a:spcAft>
              <a:buClr>
                <a:srgbClr val="007AA6"/>
              </a:buClr>
              <a:buSzPct val="120000"/>
              <a:buChar char="•"/>
              <a:defRPr sz="1800">
                <a:solidFill>
                  <a:schemeClr val="tx1"/>
                </a:solidFill>
                <a:latin typeface="Gill Sans MT" pitchFamily="34" charset="0"/>
              </a:defRPr>
            </a:lvl5pPr>
            <a:lvl6pPr marL="11033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6pPr>
            <a:lvl7pPr marL="15605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7pPr>
            <a:lvl8pPr marL="20177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8pPr>
            <a:lvl9pPr marL="2474913" indent="-215900" algn="l" rtl="0" eaLnBrk="1" fontAlgn="base" hangingPunct="1">
              <a:spcBef>
                <a:spcPct val="20000"/>
              </a:spcBef>
              <a:spcAft>
                <a:spcPct val="0"/>
              </a:spcAft>
              <a:buClr>
                <a:schemeClr val="tx2"/>
              </a:buClr>
              <a:buSzPct val="120000"/>
              <a:buChar char="•"/>
              <a:defRPr sz="1600">
                <a:solidFill>
                  <a:schemeClr val="folHlink"/>
                </a:solidFill>
                <a:latin typeface="+mn-lt"/>
              </a:defRPr>
            </a:lvl9pPr>
          </a:lstStyle>
          <a:p>
            <a:pPr marL="0" indent="0">
              <a:spcAft>
                <a:spcPts val="600"/>
              </a:spcAft>
            </a:pPr>
            <a:r>
              <a:rPr lang="en-GB" kern="0" dirty="0" smtClean="0"/>
              <a:t>What do you hope to get out of today?</a:t>
            </a:r>
            <a:endParaRPr lang="en-GB" kern="0" dirty="0"/>
          </a:p>
          <a:p>
            <a:pPr marL="0" indent="0">
              <a:spcAft>
                <a:spcPts val="600"/>
              </a:spcAft>
            </a:pPr>
            <a:endParaRPr lang="en-GB" kern="0" dirty="0" smtClean="0"/>
          </a:p>
        </p:txBody>
      </p:sp>
    </p:spTree>
    <p:extLst>
      <p:ext uri="{BB962C8B-B14F-4D97-AF65-F5344CB8AC3E}">
        <p14:creationId xmlns:p14="http://schemas.microsoft.com/office/powerpoint/2010/main" val="603831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116632"/>
            <a:ext cx="3826768" cy="1152128"/>
          </a:xfrm>
        </p:spPr>
        <p:txBody>
          <a:bodyPr>
            <a:normAutofit fontScale="90000"/>
          </a:bodyPr>
          <a:lstStyle/>
          <a:p>
            <a:r>
              <a:rPr lang="en-GB" dirty="0" smtClean="0"/>
              <a:t>Reflection</a:t>
            </a:r>
            <a:r>
              <a:rPr lang="en-GB" dirty="0"/>
              <a:t>: </a:t>
            </a:r>
            <a:br>
              <a:rPr lang="en-GB" dirty="0"/>
            </a:br>
            <a:r>
              <a:rPr lang="en-GB" dirty="0"/>
              <a:t>Gibbs (1988)</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88640"/>
            <a:ext cx="3312477" cy="1080120"/>
          </a:xfrm>
          <a:prstGeom prst="rect">
            <a:avLst/>
          </a:prstGeom>
        </p:spPr>
      </p:pic>
      <p:pic>
        <p:nvPicPr>
          <p:cNvPr id="5" name="Content Placeholder 3" descr="The reflective cycle - Gibbs - diagram"/>
          <p:cNvPicPr>
            <a:picLocks/>
          </p:cNvPicPr>
          <p:nvPr/>
        </p:nvPicPr>
        <p:blipFill>
          <a:blip r:embed="rId3" cstate="print"/>
          <a:srcRect/>
          <a:stretch>
            <a:fillRect/>
          </a:stretch>
        </p:blipFill>
        <p:spPr bwMode="auto">
          <a:xfrm>
            <a:off x="1763688" y="1556792"/>
            <a:ext cx="5040560" cy="4176464"/>
          </a:xfrm>
          <a:prstGeom prst="rect">
            <a:avLst/>
          </a:prstGeom>
          <a:ln w="9525" cap="flat" cmpd="sng" algn="ctr">
            <a:solidFill>
              <a:schemeClr val="dk1">
                <a:shade val="95000"/>
                <a:satMod val="105000"/>
              </a:schemeClr>
            </a:solidFill>
            <a:prstDash val="solid"/>
            <a:headEnd/>
            <a:tailEnd/>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950628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476250"/>
            <a:ext cx="8496944" cy="706438"/>
          </a:xfrm>
        </p:spPr>
        <p:txBody>
          <a:bodyPr>
            <a:normAutofit fontScale="90000"/>
          </a:bodyPr>
          <a:lstStyle/>
          <a:p>
            <a:r>
              <a:rPr lang="en-GB" dirty="0" smtClean="0"/>
              <a:t>California State University Dominguez Hills</a:t>
            </a:r>
            <a:br>
              <a:rPr lang="en-GB" dirty="0" smtClean="0"/>
            </a:br>
            <a:r>
              <a:rPr lang="en-GB" dirty="0" smtClean="0"/>
              <a:t>Critical Race Studies and </a:t>
            </a:r>
            <a:r>
              <a:rPr lang="en-GB" dirty="0" err="1" smtClean="0"/>
              <a:t>Intersectionality</a:t>
            </a:r>
            <a:endParaRPr lang="en-GB" dirty="0"/>
          </a:p>
        </p:txBody>
      </p:sp>
      <p:sp>
        <p:nvSpPr>
          <p:cNvPr id="2" name="Slide Number Placeholder 1"/>
          <p:cNvSpPr>
            <a:spLocks noGrp="1"/>
          </p:cNvSpPr>
          <p:nvPr>
            <p:ph type="sldNum" sz="quarter" idx="4294967295"/>
          </p:nvPr>
        </p:nvSpPr>
        <p:spPr>
          <a:xfrm>
            <a:off x="8710613" y="6356350"/>
            <a:ext cx="433387" cy="365125"/>
          </a:xfrm>
        </p:spPr>
        <p:txBody>
          <a:bodyPr/>
          <a:lstStyle/>
          <a:p>
            <a:fld id="{1E6288EA-60DC-4854-8116-4877A252A687}" type="slidenum">
              <a:rPr lang="en-GB" smtClean="0">
                <a:solidFill>
                  <a:prstClr val="black"/>
                </a:solidFill>
                <a:latin typeface="Gill Sans MT"/>
                <a:cs typeface="Gill Sans MT"/>
              </a:rPr>
              <a:pPr/>
              <a:t>31</a:t>
            </a:fld>
            <a:endParaRPr lang="en-GB" dirty="0">
              <a:solidFill>
                <a:prstClr val="black"/>
              </a:solidFill>
              <a:latin typeface="Gill Sans MT"/>
              <a:cs typeface="Gill Sans MT"/>
            </a:endParaRPr>
          </a:p>
        </p:txBody>
      </p:sp>
      <p:pic>
        <p:nvPicPr>
          <p:cNvPr id="5" name="Picture 4" descr="California State University Dominguez Hills, MSW Pr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28800"/>
            <a:ext cx="5004048" cy="500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36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sz="2800" dirty="0"/>
              <a:t>Aims of the module:</a:t>
            </a:r>
          </a:p>
          <a:p>
            <a:pPr marL="457200" lvl="0" indent="-457200">
              <a:buFont typeface="Arial" panose="020B0604020202020204" pitchFamily="34" charset="0"/>
              <a:buChar char="•"/>
            </a:pPr>
            <a:r>
              <a:rPr lang="en-GB" sz="2800" dirty="0"/>
              <a:t>Understand CRT better and consider its application to various dimensions of social work practice;</a:t>
            </a:r>
          </a:p>
          <a:p>
            <a:pPr marL="457200" lvl="0" indent="-457200">
              <a:buFont typeface="Arial" panose="020B0604020202020204" pitchFamily="34" charset="0"/>
              <a:buChar char="•"/>
            </a:pPr>
            <a:r>
              <a:rPr lang="en-GB" sz="2800" dirty="0"/>
              <a:t>Examine own biases in order to embark on social work practice that is critical of discrimination and oppression of underserved populations.</a:t>
            </a:r>
          </a:p>
          <a:p>
            <a:r>
              <a:rPr lang="en-GB" sz="2800" dirty="0"/>
              <a:t> </a:t>
            </a:r>
          </a:p>
          <a:p>
            <a:r>
              <a:rPr lang="en-GB" sz="2800" dirty="0"/>
              <a:t>Engaging Students in Co-Creating Curricula that Embed Equality and </a:t>
            </a:r>
            <a:r>
              <a:rPr lang="en-GB" sz="2800" dirty="0" smtClean="0"/>
              <a:t>Diversity:</a:t>
            </a:r>
            <a:endParaRPr lang="en-GB" sz="2800" dirty="0"/>
          </a:p>
          <a:p>
            <a:pPr marL="457200" lvl="0" indent="-457200">
              <a:buFont typeface="Arial" panose="020B0604020202020204" pitchFamily="34" charset="0"/>
              <a:buChar char="•"/>
            </a:pPr>
            <a:r>
              <a:rPr lang="en-GB" sz="2800" dirty="0"/>
              <a:t>Co-facilitation of a class;</a:t>
            </a:r>
          </a:p>
          <a:p>
            <a:pPr marL="457200" lvl="0" indent="-457200">
              <a:buFont typeface="Arial" panose="020B0604020202020204" pitchFamily="34" charset="0"/>
              <a:buChar char="•"/>
            </a:pPr>
            <a:r>
              <a:rPr lang="en-GB" sz="2800" dirty="0" smtClean="0"/>
              <a:t>Personal </a:t>
            </a:r>
            <a:r>
              <a:rPr lang="en-GB" sz="2800" dirty="0"/>
              <a:t>narrative;</a:t>
            </a:r>
          </a:p>
          <a:p>
            <a:pPr marL="457200" lvl="0" indent="-457200">
              <a:buFont typeface="Arial" panose="020B0604020202020204" pitchFamily="34" charset="0"/>
              <a:buChar char="•"/>
            </a:pPr>
            <a:r>
              <a:rPr lang="en-GB" sz="2800" dirty="0" smtClean="0"/>
              <a:t>Social </a:t>
            </a:r>
            <a:r>
              <a:rPr lang="en-GB" sz="2800" dirty="0"/>
              <a:t>action project.</a:t>
            </a:r>
          </a:p>
          <a:p>
            <a:endParaRPr lang="en-GB" dirty="0"/>
          </a:p>
        </p:txBody>
      </p:sp>
      <p:sp>
        <p:nvSpPr>
          <p:cNvPr id="3" name="Title 2"/>
          <p:cNvSpPr>
            <a:spLocks noGrp="1"/>
          </p:cNvSpPr>
          <p:nvPr>
            <p:ph type="title"/>
          </p:nvPr>
        </p:nvSpPr>
        <p:spPr/>
        <p:txBody>
          <a:bodyPr/>
          <a:lstStyle/>
          <a:p>
            <a:r>
              <a:rPr lang="en-GB" dirty="0" smtClean="0"/>
              <a:t>The Learning Intervention</a:t>
            </a:r>
            <a:endParaRPr lang="en-GB" dirty="0"/>
          </a:p>
        </p:txBody>
      </p:sp>
    </p:spTree>
    <p:extLst>
      <p:ext uri="{BB962C8B-B14F-4D97-AF65-F5344CB8AC3E}">
        <p14:creationId xmlns:p14="http://schemas.microsoft.com/office/powerpoint/2010/main" val="1421987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94" t="8367" r="18781" b="5746"/>
          <a:stretch/>
        </p:blipFill>
        <p:spPr bwMode="auto">
          <a:xfrm>
            <a:off x="1" y="260648"/>
            <a:ext cx="9180512" cy="630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193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smtClean="0"/>
              <a:t>Engaging Students:</a:t>
            </a:r>
          </a:p>
          <a:p>
            <a:pPr marL="457200" indent="-457200">
              <a:buFont typeface="Arial" panose="020B0604020202020204" pitchFamily="34" charset="0"/>
              <a:buChar char="•"/>
            </a:pPr>
            <a:r>
              <a:rPr lang="en-GB" dirty="0" smtClean="0"/>
              <a:t>Ownership of course</a:t>
            </a:r>
          </a:p>
          <a:p>
            <a:pPr marL="457200" indent="-457200">
              <a:buFont typeface="Arial" panose="020B0604020202020204" pitchFamily="34" charset="0"/>
              <a:buChar char="•"/>
            </a:pPr>
            <a:r>
              <a:rPr lang="en-GB" dirty="0" smtClean="0"/>
              <a:t>Content of course</a:t>
            </a:r>
          </a:p>
          <a:p>
            <a:pPr marL="457200" indent="-457200">
              <a:buFont typeface="Arial" panose="020B0604020202020204" pitchFamily="34" charset="0"/>
              <a:buChar char="•"/>
            </a:pPr>
            <a:r>
              <a:rPr lang="en-GB" dirty="0" smtClean="0"/>
              <a:t>Peer learning</a:t>
            </a:r>
          </a:p>
          <a:p>
            <a:pPr marL="457200" indent="-457200">
              <a:buFont typeface="Arial" panose="020B0604020202020204" pitchFamily="34" charset="0"/>
              <a:buChar char="•"/>
            </a:pPr>
            <a:endParaRPr lang="en-GB" dirty="0" smtClean="0"/>
          </a:p>
          <a:p>
            <a:r>
              <a:rPr lang="en-GB" dirty="0" smtClean="0"/>
              <a:t>Resources:</a:t>
            </a:r>
          </a:p>
          <a:p>
            <a:pPr marL="457200" indent="-457200">
              <a:buFont typeface="Arial" panose="020B0604020202020204" pitchFamily="34" charset="0"/>
              <a:buChar char="•"/>
            </a:pPr>
            <a:r>
              <a:rPr lang="en-GB" dirty="0" smtClean="0"/>
              <a:t>Utilising staff and student knowledge and understanding</a:t>
            </a:r>
          </a:p>
          <a:p>
            <a:pPr marL="457200" indent="-457200">
              <a:buFont typeface="Arial" panose="020B0604020202020204" pitchFamily="34" charset="0"/>
              <a:buChar char="•"/>
            </a:pPr>
            <a:endParaRPr lang="en-GB" dirty="0" smtClean="0"/>
          </a:p>
          <a:p>
            <a:r>
              <a:rPr lang="en-GB" dirty="0" smtClean="0"/>
              <a:t>Challenges:</a:t>
            </a:r>
          </a:p>
          <a:p>
            <a:pPr marL="457200" indent="-457200">
              <a:buFont typeface="Arial" panose="020B0604020202020204" pitchFamily="34" charset="0"/>
              <a:buChar char="•"/>
            </a:pPr>
            <a:r>
              <a:rPr lang="en-GB" dirty="0" smtClean="0"/>
              <a:t>Scope and design of action based project</a:t>
            </a:r>
          </a:p>
          <a:p>
            <a:pPr marL="457200" indent="-457200">
              <a:buFont typeface="Arial" panose="020B0604020202020204" pitchFamily="34" charset="0"/>
              <a:buChar char="•"/>
            </a:pPr>
            <a:endParaRPr lang="en-GB" dirty="0" smtClean="0"/>
          </a:p>
          <a:p>
            <a:r>
              <a:rPr lang="en-GB" dirty="0" smtClean="0"/>
              <a:t>Development:</a:t>
            </a:r>
          </a:p>
          <a:p>
            <a:pPr marL="457200" indent="-457200">
              <a:buFont typeface="Arial" panose="020B0604020202020204" pitchFamily="34" charset="0"/>
              <a:buChar char="•"/>
            </a:pPr>
            <a:r>
              <a:rPr lang="en-GB" dirty="0" smtClean="0"/>
              <a:t>Co-facilitation           co-creation</a:t>
            </a:r>
            <a:endParaRPr lang="en-GB" dirty="0"/>
          </a:p>
        </p:txBody>
      </p:sp>
      <p:sp>
        <p:nvSpPr>
          <p:cNvPr id="3" name="Title 2"/>
          <p:cNvSpPr>
            <a:spLocks noGrp="1"/>
          </p:cNvSpPr>
          <p:nvPr>
            <p:ph type="title"/>
          </p:nvPr>
        </p:nvSpPr>
        <p:spPr/>
        <p:txBody>
          <a:bodyPr/>
          <a:lstStyle/>
          <a:p>
            <a:r>
              <a:rPr lang="en-GB" dirty="0" smtClean="0"/>
              <a:t>Implications</a:t>
            </a:r>
            <a:endParaRPr lang="en-GB" dirty="0"/>
          </a:p>
        </p:txBody>
      </p:sp>
      <p:sp>
        <p:nvSpPr>
          <p:cNvPr id="4" name="Right Arrow 3"/>
          <p:cNvSpPr/>
          <p:nvPr/>
        </p:nvSpPr>
        <p:spPr>
          <a:xfrm>
            <a:off x="2987824" y="5229200"/>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084851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Please explore:</a:t>
            </a:r>
          </a:p>
          <a:p>
            <a:pPr marL="514350" indent="-514350">
              <a:buAutoNum type="romanLcPeriod"/>
            </a:pPr>
            <a:r>
              <a:rPr lang="en-GB" dirty="0" smtClean="0"/>
              <a:t>What </a:t>
            </a:r>
            <a:r>
              <a:rPr lang="en-GB" smtClean="0"/>
              <a:t>are the </a:t>
            </a:r>
            <a:r>
              <a:rPr lang="en-GB" dirty="0" smtClean="0"/>
              <a:t>key strategies/methods, limitations/barriers and benefits to engaging students in co-creating curricula that embed equality </a:t>
            </a:r>
            <a:r>
              <a:rPr lang="en-GB" smtClean="0"/>
              <a:t>and diversity?</a:t>
            </a:r>
            <a:endParaRPr lang="en-GB" dirty="0" smtClean="0"/>
          </a:p>
          <a:p>
            <a:pPr marL="0" indent="0"/>
            <a:endParaRPr lang="en-GB" dirty="0" smtClean="0"/>
          </a:p>
          <a:p>
            <a:pPr marL="0" indent="0"/>
            <a:r>
              <a:rPr lang="en-GB" dirty="0" smtClean="0"/>
              <a:t>Please decide on:</a:t>
            </a:r>
          </a:p>
          <a:p>
            <a:pPr marL="514350" indent="-514350">
              <a:buAutoNum type="romanLcPeriod"/>
            </a:pPr>
            <a:r>
              <a:rPr lang="en-GB" dirty="0" smtClean="0"/>
              <a:t>Five key areas, issues and/or strategies that you would like to explore further after the break.</a:t>
            </a:r>
            <a:endParaRPr lang="en-GB" dirty="0"/>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35</a:t>
            </a:fld>
            <a:endParaRPr lang="en-GB" dirty="0">
              <a:latin typeface="Gill Sans MT"/>
              <a:cs typeface="Gill Sans MT"/>
            </a:endParaRPr>
          </a:p>
        </p:txBody>
      </p:sp>
      <p:sp>
        <p:nvSpPr>
          <p:cNvPr id="4" name="Title 3"/>
          <p:cNvSpPr>
            <a:spLocks noGrp="1"/>
          </p:cNvSpPr>
          <p:nvPr>
            <p:ph type="title"/>
          </p:nvPr>
        </p:nvSpPr>
        <p:spPr>
          <a:xfrm>
            <a:off x="467544" y="476250"/>
            <a:ext cx="8208912" cy="706438"/>
          </a:xfrm>
        </p:spPr>
        <p:txBody>
          <a:bodyPr/>
          <a:lstStyle/>
          <a:p>
            <a:r>
              <a:rPr lang="en-GB" dirty="0" smtClean="0"/>
              <a:t>Identifying the Issues: Group Discussion</a:t>
            </a:r>
            <a:endParaRPr lang="en-GB" dirty="0"/>
          </a:p>
        </p:txBody>
      </p:sp>
    </p:spTree>
    <p:extLst>
      <p:ext uri="{BB962C8B-B14F-4D97-AF65-F5344CB8AC3E}">
        <p14:creationId xmlns:p14="http://schemas.microsoft.com/office/powerpoint/2010/main" val="2215672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775"/>
            <a:ext cx="8116069" cy="2448297"/>
          </a:xfrm>
        </p:spPr>
        <p:txBody>
          <a:bodyPr/>
          <a:lstStyle/>
          <a:p>
            <a:pPr algn="ctr"/>
            <a:r>
              <a:rPr lang="en-GB" sz="8000" dirty="0" smtClean="0"/>
              <a:t>Searching for Solutions</a:t>
            </a:r>
            <a:endParaRPr lang="en-GB" sz="8000" dirty="0"/>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36</a:t>
            </a:fld>
            <a:endParaRPr lang="en-GB" dirty="0">
              <a:latin typeface="Gill Sans MT"/>
              <a:cs typeface="Gill Sans MT"/>
            </a:endParaRPr>
          </a:p>
        </p:txBody>
      </p:sp>
    </p:spTree>
    <p:extLst>
      <p:ext uri="{BB962C8B-B14F-4D97-AF65-F5344CB8AC3E}">
        <p14:creationId xmlns:p14="http://schemas.microsoft.com/office/powerpoint/2010/main" val="3158022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784976" cy="4824535"/>
          </a:xfrm>
        </p:spPr>
        <p:txBody>
          <a:bodyPr/>
          <a:lstStyle/>
          <a:p>
            <a:pPr marL="0" indent="0"/>
            <a:r>
              <a:rPr lang="en-GB" dirty="0" smtClean="0"/>
              <a:t>Concentrating on your chosen problem/barrier/issue or strategy: what should be the future arrangements for achieving engagement of students in co-creating curricula that embed equality and diversity?</a:t>
            </a:r>
          </a:p>
          <a:p>
            <a:pPr marL="0" indent="0"/>
            <a:endParaRPr lang="en-GB" sz="100" dirty="0"/>
          </a:p>
          <a:p>
            <a:pPr marL="0" indent="0"/>
            <a:r>
              <a:rPr lang="en-GB" dirty="0" smtClean="0"/>
              <a:t>You might want to consider:</a:t>
            </a:r>
          </a:p>
          <a:p>
            <a:pPr marL="342900" indent="-342900">
              <a:buFont typeface="Arial" panose="020B0604020202020204" pitchFamily="34" charset="0"/>
              <a:buChar char="•"/>
            </a:pPr>
            <a:r>
              <a:rPr lang="en-GB" dirty="0" smtClean="0"/>
              <a:t>What </a:t>
            </a:r>
            <a:r>
              <a:rPr lang="en-GB" dirty="0"/>
              <a:t>are the implications of your chosen problem/barrier/issue or strategy? </a:t>
            </a:r>
            <a:endParaRPr lang="en-GB" dirty="0" smtClean="0"/>
          </a:p>
          <a:p>
            <a:pPr marL="342900" indent="-342900">
              <a:buFont typeface="Arial" panose="020B0604020202020204" pitchFamily="34" charset="0"/>
              <a:buChar char="•"/>
            </a:pPr>
            <a:r>
              <a:rPr lang="en-GB" dirty="0"/>
              <a:t>How can we either (depending on area chosen) a. work around the problem/barrier/issue or b. implement the strategy</a:t>
            </a:r>
            <a:r>
              <a:rPr lang="en-GB" dirty="0" smtClean="0"/>
              <a:t>?</a:t>
            </a:r>
          </a:p>
          <a:p>
            <a:pPr marL="342900" indent="-342900">
              <a:buFont typeface="Arial" panose="020B0604020202020204" pitchFamily="34" charset="0"/>
              <a:buChar char="•"/>
            </a:pPr>
            <a:r>
              <a:rPr lang="en-GB" dirty="0"/>
              <a:t>What do we need from a. students, b. staff, c. the institution to enable the solution/implementation</a:t>
            </a:r>
            <a:r>
              <a:rPr lang="en-GB" dirty="0" smtClean="0"/>
              <a:t>?</a:t>
            </a:r>
          </a:p>
          <a:p>
            <a:pPr marL="342900" indent="-342900">
              <a:buFont typeface="Arial" panose="020B0604020202020204" pitchFamily="34" charset="0"/>
              <a:buChar char="•"/>
            </a:pPr>
            <a:r>
              <a:rPr lang="en-GB" dirty="0"/>
              <a:t>What resources do we need for the solution/implementation?</a:t>
            </a:r>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37</a:t>
            </a:fld>
            <a:endParaRPr lang="en-GB" dirty="0">
              <a:latin typeface="Gill Sans MT"/>
              <a:cs typeface="Gill Sans MT"/>
            </a:endParaRPr>
          </a:p>
        </p:txBody>
      </p:sp>
      <p:sp>
        <p:nvSpPr>
          <p:cNvPr id="4" name="Title 3"/>
          <p:cNvSpPr>
            <a:spLocks noGrp="1"/>
          </p:cNvSpPr>
          <p:nvPr>
            <p:ph type="title"/>
          </p:nvPr>
        </p:nvSpPr>
        <p:spPr>
          <a:xfrm>
            <a:off x="467544" y="476250"/>
            <a:ext cx="7776864" cy="706438"/>
          </a:xfrm>
        </p:spPr>
        <p:txBody>
          <a:bodyPr/>
          <a:lstStyle/>
          <a:p>
            <a:r>
              <a:rPr lang="en-GB" dirty="0" smtClean="0"/>
              <a:t>Searching for Solutions: Brainstorming</a:t>
            </a:r>
            <a:endParaRPr lang="en-GB" dirty="0"/>
          </a:p>
        </p:txBody>
      </p:sp>
    </p:spTree>
    <p:extLst>
      <p:ext uri="{BB962C8B-B14F-4D97-AF65-F5344CB8AC3E}">
        <p14:creationId xmlns:p14="http://schemas.microsoft.com/office/powerpoint/2010/main" val="3493992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38</a:t>
            </a:fld>
            <a:endParaRPr lang="en-GB" dirty="0">
              <a:latin typeface="Gill Sans MT"/>
              <a:cs typeface="Gill Sans MT"/>
            </a:endParaRPr>
          </a:p>
        </p:txBody>
      </p:sp>
      <p:sp>
        <p:nvSpPr>
          <p:cNvPr id="4" name="Title 3"/>
          <p:cNvSpPr>
            <a:spLocks noGrp="1"/>
          </p:cNvSpPr>
          <p:nvPr>
            <p:ph type="title"/>
          </p:nvPr>
        </p:nvSpPr>
        <p:spPr>
          <a:xfrm>
            <a:off x="467544" y="476250"/>
            <a:ext cx="8496944" cy="706438"/>
          </a:xfrm>
        </p:spPr>
        <p:txBody>
          <a:bodyPr/>
          <a:lstStyle/>
          <a:p>
            <a:r>
              <a:rPr lang="en-GB" dirty="0" smtClean="0"/>
              <a:t>Searching for Solutions</a:t>
            </a:r>
            <a:endParaRPr lang="en-GB"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260301"/>
            <a:ext cx="820102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092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775"/>
            <a:ext cx="8116069" cy="1512193"/>
          </a:xfrm>
        </p:spPr>
        <p:txBody>
          <a:bodyPr/>
          <a:lstStyle/>
          <a:p>
            <a:pPr algn="ctr"/>
            <a:r>
              <a:rPr lang="en-GB" sz="8000" dirty="0" smtClean="0"/>
              <a:t>Wrap Up</a:t>
            </a:r>
            <a:endParaRPr lang="en-GB" sz="8000" dirty="0"/>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39</a:t>
            </a:fld>
            <a:endParaRPr lang="en-GB" dirty="0">
              <a:latin typeface="Gill Sans MT"/>
              <a:cs typeface="Gill Sans MT"/>
            </a:endParaRPr>
          </a:p>
        </p:txBody>
      </p:sp>
    </p:spTree>
    <p:extLst>
      <p:ext uri="{BB962C8B-B14F-4D97-AF65-F5344CB8AC3E}">
        <p14:creationId xmlns:p14="http://schemas.microsoft.com/office/powerpoint/2010/main" val="1807436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775"/>
            <a:ext cx="8116069" cy="1440185"/>
          </a:xfrm>
        </p:spPr>
        <p:txBody>
          <a:bodyPr/>
          <a:lstStyle/>
          <a:p>
            <a:pPr algn="ctr"/>
            <a:r>
              <a:rPr lang="en-GB" sz="8000" dirty="0" smtClean="0"/>
              <a:t>The Frameworks</a:t>
            </a:r>
            <a:endParaRPr lang="en-GB" sz="8000" dirty="0"/>
          </a:p>
        </p:txBody>
      </p:sp>
      <p:sp>
        <p:nvSpPr>
          <p:cNvPr id="3" name="Slide Number Placeholder 2"/>
          <p:cNvSpPr>
            <a:spLocks noGrp="1"/>
          </p:cNvSpPr>
          <p:nvPr>
            <p:ph type="sldNum" sz="quarter" idx="4"/>
          </p:nvPr>
        </p:nvSpPr>
        <p:spPr/>
        <p:txBody>
          <a:bodyPr/>
          <a:lstStyle/>
          <a:p>
            <a:fld id="{1E6288EA-60DC-4854-8116-4877A252A687}" type="slidenum">
              <a:rPr lang="en-GB" smtClean="0">
                <a:latin typeface="Gill Sans MT"/>
                <a:cs typeface="Gill Sans MT"/>
              </a:rPr>
              <a:pPr/>
              <a:t>4</a:t>
            </a:fld>
            <a:endParaRPr lang="en-GB" dirty="0">
              <a:latin typeface="Gill Sans MT"/>
              <a:cs typeface="Gill Sans MT"/>
            </a:endParaRPr>
          </a:p>
        </p:txBody>
      </p:sp>
    </p:spTree>
    <p:extLst>
      <p:ext uri="{BB962C8B-B14F-4D97-AF65-F5344CB8AC3E}">
        <p14:creationId xmlns:p14="http://schemas.microsoft.com/office/powerpoint/2010/main" val="290767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itle 1"/>
          <p:cNvSpPr>
            <a:spLocks noGrp="1"/>
          </p:cNvSpPr>
          <p:nvPr>
            <p:ph type="ctrTitle"/>
          </p:nvPr>
        </p:nvSpPr>
        <p:spPr>
          <a:xfrm>
            <a:off x="323850" y="2565400"/>
            <a:ext cx="8569325" cy="1470025"/>
          </a:xfrm>
        </p:spPr>
        <p:txBody>
          <a:bodyPr>
            <a:normAutofit/>
          </a:bodyPr>
          <a:lstStyle/>
          <a:p>
            <a:r>
              <a:rPr lang="en-GB" dirty="0" smtClean="0"/>
              <a:t>What </a:t>
            </a:r>
            <a:r>
              <a:rPr lang="en-GB" dirty="0"/>
              <a:t>is sparqs and what do we do?</a:t>
            </a:r>
            <a:endParaRPr lang="en-GB" dirty="0" smtClean="0"/>
          </a:p>
        </p:txBody>
      </p:sp>
      <p:sp>
        <p:nvSpPr>
          <p:cNvPr id="2" name="TextBox 1"/>
          <p:cNvSpPr txBox="1"/>
          <p:nvPr/>
        </p:nvSpPr>
        <p:spPr>
          <a:xfrm>
            <a:off x="1835696" y="4365104"/>
            <a:ext cx="5616624" cy="1169551"/>
          </a:xfrm>
          <a:prstGeom prst="rect">
            <a:avLst/>
          </a:prstGeom>
          <a:noFill/>
        </p:spPr>
        <p:txBody>
          <a:bodyPr wrap="square" rtlCol="0">
            <a:spAutoFit/>
          </a:bodyPr>
          <a:lstStyle/>
          <a:p>
            <a:pPr lvl="0" algn="ctr">
              <a:spcBef>
                <a:spcPct val="20000"/>
              </a:spcBef>
            </a:pPr>
            <a:r>
              <a:rPr lang="en-GB"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Stephanie Millar, Development Advisor</a:t>
            </a:r>
            <a:endParaRPr lang="en-GB" sz="2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3132276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06529" name="Rectangle 3"/>
          <p:cNvSpPr>
            <a:spLocks noGrp="1" noChangeArrowheads="1"/>
          </p:cNvSpPr>
          <p:nvPr>
            <p:ph idx="1"/>
          </p:nvPr>
        </p:nvSpPr>
        <p:spPr/>
        <p:txBody>
          <a:bodyPr/>
          <a:lstStyle/>
          <a:p>
            <a:pPr marL="0" indent="0">
              <a:buFont typeface="Wingdings" pitchFamily="2" charset="2"/>
              <a:buNone/>
            </a:pPr>
            <a:r>
              <a:rPr lang="en-GB" sz="2400" dirty="0" smtClean="0"/>
              <a:t>Students are able to make a positive difference to the educational experience in Scotland’s colleges and universities and benefit from this, helping shape the nature of learning and contributing to the success of Scotland’s tertiary education sector.</a:t>
            </a:r>
          </a:p>
          <a:p>
            <a:pPr marL="0" indent="0">
              <a:buFont typeface="Wingdings" pitchFamily="2" charset="2"/>
              <a:buNone/>
            </a:pPr>
            <a:r>
              <a:rPr lang="en-GB" sz="2400" dirty="0" smtClean="0"/>
              <a:t> </a:t>
            </a:r>
          </a:p>
        </p:txBody>
      </p:sp>
    </p:spTree>
    <p:extLst>
      <p:ext uri="{BB962C8B-B14F-4D97-AF65-F5344CB8AC3E}">
        <p14:creationId xmlns:p14="http://schemas.microsoft.com/office/powerpoint/2010/main" val="3651742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2"/>
          <p:cNvSpPr>
            <a:spLocks noGrp="1" noChangeArrowheads="1"/>
          </p:cNvSpPr>
          <p:nvPr>
            <p:ph type="title"/>
          </p:nvPr>
        </p:nvSpPr>
        <p:spPr/>
        <p:txBody>
          <a:bodyPr lIns="90000" tIns="46800" rIns="90000" bIns="46800"/>
          <a:lstStyle/>
          <a:p>
            <a:r>
              <a:rPr lang="en-GB" dirty="0" smtClean="0"/>
              <a:t>sparqs </a:t>
            </a:r>
          </a:p>
        </p:txBody>
      </p:sp>
      <p:sp>
        <p:nvSpPr>
          <p:cNvPr id="407554" name="Rectangle 3"/>
          <p:cNvSpPr>
            <a:spLocks noGrp="1" noChangeArrowheads="1"/>
          </p:cNvSpPr>
          <p:nvPr>
            <p:ph idx="1"/>
          </p:nvPr>
        </p:nvSpPr>
        <p:spPr>
          <a:xfrm>
            <a:off x="467544" y="1772816"/>
            <a:ext cx="8435280" cy="4032448"/>
          </a:xfrm>
        </p:spPr>
        <p:txBody>
          <a:bodyPr lIns="90000" tIns="46800" rIns="90000" bIns="46800">
            <a:noAutofit/>
          </a:bodyPr>
          <a:lstStyle/>
          <a:p>
            <a:pPr marL="0" indent="0" defTabSz="449263">
              <a:buSzTx/>
              <a:buFontTx/>
              <a:buNone/>
            </a:pPr>
            <a:r>
              <a:rPr lang="en-GB" sz="2400" dirty="0"/>
              <a:t>s</a:t>
            </a:r>
            <a:r>
              <a:rPr lang="en-GB" sz="2400" dirty="0" smtClean="0"/>
              <a:t>parqs (Student Participation in Quality Scotland) was created in 2003 and is funded by the Scottish Funding Council. </a:t>
            </a:r>
          </a:p>
          <a:p>
            <a:pPr marL="339725" indent="-339725" defTabSz="449263">
              <a:buSzTx/>
              <a:buFontTx/>
              <a:buNone/>
            </a:pPr>
            <a:endParaRPr lang="en-GB" sz="2400" dirty="0" smtClean="0"/>
          </a:p>
          <a:p>
            <a:pPr marL="339725" indent="-339725" defTabSz="449263">
              <a:buSzTx/>
              <a:buFontTx/>
              <a:buNone/>
            </a:pPr>
            <a:r>
              <a:rPr lang="en-GB" sz="2400" dirty="0" smtClean="0"/>
              <a:t>Work with:</a:t>
            </a:r>
          </a:p>
          <a:p>
            <a:pPr marL="739775" lvl="1" indent="-282575" defTabSz="449263">
              <a:buFontTx/>
              <a:buChar char="•"/>
            </a:pPr>
            <a:r>
              <a:rPr lang="en-GB" sz="2400" dirty="0" smtClean="0"/>
              <a:t>All colleges and HE institutions throughout Scotland. </a:t>
            </a:r>
          </a:p>
          <a:p>
            <a:pPr marL="739775" lvl="1" indent="-282575" defTabSz="449263">
              <a:buFontTx/>
              <a:buChar char="•"/>
            </a:pPr>
            <a:r>
              <a:rPr lang="en-GB" sz="2400" dirty="0" smtClean="0"/>
              <a:t>Students’ Associations. </a:t>
            </a:r>
          </a:p>
          <a:p>
            <a:pPr marL="739775" lvl="1" indent="-282575" defTabSz="449263">
              <a:buFontTx/>
              <a:buChar char="•"/>
            </a:pPr>
            <a:r>
              <a:rPr lang="en-GB" sz="2400" dirty="0" smtClean="0"/>
              <a:t>Individual students. </a:t>
            </a:r>
          </a:p>
          <a:p>
            <a:pPr marL="739775" lvl="1" indent="-282575" defTabSz="449263">
              <a:buFontTx/>
              <a:buChar char="•"/>
            </a:pPr>
            <a:r>
              <a:rPr lang="en-GB" sz="2400" dirty="0" smtClean="0"/>
              <a:t>Other sector agencies.</a:t>
            </a:r>
          </a:p>
          <a:p>
            <a:pPr marL="339725" indent="-339725" defTabSz="449263">
              <a:buFontTx/>
              <a:buNone/>
            </a:pPr>
            <a:r>
              <a:rPr lang="en-GB" sz="2200" dirty="0" smtClean="0"/>
              <a:t> </a:t>
            </a:r>
          </a:p>
        </p:txBody>
      </p:sp>
    </p:spTree>
    <p:extLst>
      <p:ext uri="{BB962C8B-B14F-4D97-AF65-F5344CB8AC3E}">
        <p14:creationId xmlns:p14="http://schemas.microsoft.com/office/powerpoint/2010/main" val="1435003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2"/>
          <p:cNvSpPr>
            <a:spLocks noGrp="1" noChangeArrowheads="1"/>
          </p:cNvSpPr>
          <p:nvPr>
            <p:ph type="title"/>
          </p:nvPr>
        </p:nvSpPr>
        <p:spPr/>
        <p:txBody>
          <a:bodyPr/>
          <a:lstStyle/>
          <a:p>
            <a:r>
              <a:rPr lang="en-GB" dirty="0" smtClean="0"/>
              <a:t>What we do</a:t>
            </a:r>
          </a:p>
        </p:txBody>
      </p:sp>
      <p:sp>
        <p:nvSpPr>
          <p:cNvPr id="408578" name="Rectangle 3"/>
          <p:cNvSpPr>
            <a:spLocks noGrp="1" noChangeArrowheads="1"/>
          </p:cNvSpPr>
          <p:nvPr>
            <p:ph idx="1"/>
          </p:nvPr>
        </p:nvSpPr>
        <p:spPr>
          <a:xfrm>
            <a:off x="457200" y="1844824"/>
            <a:ext cx="8507288" cy="4032448"/>
          </a:xfrm>
        </p:spPr>
        <p:txBody>
          <a:bodyPr>
            <a:noAutofit/>
          </a:bodyPr>
          <a:lstStyle/>
          <a:p>
            <a:pPr>
              <a:lnSpc>
                <a:spcPct val="80000"/>
              </a:lnSpc>
            </a:pPr>
            <a:r>
              <a:rPr lang="en-GB" sz="2400" dirty="0" smtClean="0"/>
              <a:t>Training and support for student reps both within institutions and at a national level.</a:t>
            </a:r>
          </a:p>
          <a:p>
            <a:pPr>
              <a:lnSpc>
                <a:spcPct val="80000"/>
              </a:lnSpc>
            </a:pPr>
            <a:endParaRPr lang="en-GB" sz="1800" dirty="0" smtClean="0"/>
          </a:p>
          <a:p>
            <a:pPr>
              <a:lnSpc>
                <a:spcPct val="80000"/>
              </a:lnSpc>
            </a:pPr>
            <a:r>
              <a:rPr lang="en-GB" sz="2400" dirty="0" smtClean="0"/>
              <a:t>Support for individual institutions to enable them to develop effective structures and support for student engagement.  </a:t>
            </a:r>
          </a:p>
          <a:p>
            <a:pPr>
              <a:lnSpc>
                <a:spcPct val="80000"/>
              </a:lnSpc>
            </a:pPr>
            <a:endParaRPr lang="en-GB" sz="1800" dirty="0" smtClean="0"/>
          </a:p>
          <a:p>
            <a:pPr>
              <a:lnSpc>
                <a:spcPct val="80000"/>
              </a:lnSpc>
            </a:pPr>
            <a:r>
              <a:rPr lang="en-GB" sz="2400" dirty="0" smtClean="0"/>
              <a:t>Support for national development of student engagement and to support students at this level. </a:t>
            </a:r>
          </a:p>
          <a:p>
            <a:pPr>
              <a:lnSpc>
                <a:spcPct val="80000"/>
              </a:lnSpc>
              <a:buFont typeface="Wingdings" pitchFamily="2" charset="2"/>
              <a:buNone/>
            </a:pPr>
            <a:endParaRPr lang="en-GB" sz="1800" dirty="0" smtClean="0"/>
          </a:p>
          <a:p>
            <a:pPr>
              <a:lnSpc>
                <a:spcPct val="80000"/>
              </a:lnSpc>
            </a:pPr>
            <a:r>
              <a:rPr lang="en-GB" sz="2400" dirty="0" smtClean="0"/>
              <a:t>Input into the development of student engagement through research, policy development and sharing of practice.</a:t>
            </a:r>
          </a:p>
        </p:txBody>
      </p:sp>
    </p:spTree>
    <p:extLst>
      <p:ext uri="{BB962C8B-B14F-4D97-AF65-F5344CB8AC3E}">
        <p14:creationId xmlns:p14="http://schemas.microsoft.com/office/powerpoint/2010/main" val="1885283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itle 1"/>
          <p:cNvSpPr>
            <a:spLocks noGrp="1"/>
          </p:cNvSpPr>
          <p:nvPr>
            <p:ph type="ctrTitle"/>
          </p:nvPr>
        </p:nvSpPr>
        <p:spPr>
          <a:xfrm>
            <a:off x="179512" y="1988840"/>
            <a:ext cx="8820150" cy="1470025"/>
          </a:xfrm>
        </p:spPr>
        <p:txBody>
          <a:bodyPr>
            <a:normAutofit/>
          </a:bodyPr>
          <a:lstStyle/>
          <a:p>
            <a:pPr eaLnBrk="1" hangingPunct="1"/>
            <a:r>
              <a:rPr lang="en-GB" dirty="0" smtClean="0"/>
              <a:t/>
            </a:r>
            <a:br>
              <a:rPr lang="en-GB" dirty="0" smtClean="0"/>
            </a:br>
            <a:r>
              <a:rPr lang="en-GB" dirty="0" smtClean="0"/>
              <a:t>What is student engagement?</a:t>
            </a:r>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28850024"/>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Blank">
  <a:themeElements>
    <a:clrScheme name="HEA">
      <a:dk1>
        <a:srgbClr val="000000"/>
      </a:dk1>
      <a:lt1>
        <a:srgbClr val="FFFFFF"/>
      </a:lt1>
      <a:dk2>
        <a:srgbClr val="000000"/>
      </a:dk2>
      <a:lt2>
        <a:srgbClr val="FFFFFF"/>
      </a:lt2>
      <a:accent1>
        <a:srgbClr val="007AA6"/>
      </a:accent1>
      <a:accent2>
        <a:srgbClr val="AD0816"/>
      </a:accent2>
      <a:accent3>
        <a:srgbClr val="00A186"/>
      </a:accent3>
      <a:accent4>
        <a:srgbClr val="EC7E00"/>
      </a:accent4>
      <a:accent5>
        <a:srgbClr val="C6D3DB"/>
      </a:accent5>
      <a:accent6>
        <a:srgbClr val="66AFCA"/>
      </a:accent6>
      <a:hlink>
        <a:srgbClr val="007AA6"/>
      </a:hlink>
      <a:folHlink>
        <a:srgbClr val="66AFCA"/>
      </a:folHlink>
    </a:clrScheme>
    <a:fontScheme name="HEA">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939598"/>
        </a:lt2>
        <a:accent1>
          <a:srgbClr val="EF3E42"/>
        </a:accent1>
        <a:accent2>
          <a:srgbClr val="FAA634"/>
        </a:accent2>
        <a:accent3>
          <a:srgbClr val="FFFFFF"/>
        </a:accent3>
        <a:accent4>
          <a:srgbClr val="000000"/>
        </a:accent4>
        <a:accent5>
          <a:srgbClr val="F6AFB0"/>
        </a:accent5>
        <a:accent6>
          <a:srgbClr val="E3962E"/>
        </a:accent6>
        <a:hlink>
          <a:srgbClr val="EB539E"/>
        </a:hlink>
        <a:folHlink>
          <a:srgbClr val="939598"/>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7C1477"/>
        </a:dk2>
        <a:lt2>
          <a:srgbClr val="B7B9BA"/>
        </a:lt2>
        <a:accent1>
          <a:srgbClr val="0092A7"/>
        </a:accent1>
        <a:accent2>
          <a:srgbClr val="F0B600"/>
        </a:accent2>
        <a:accent3>
          <a:srgbClr val="FFFFFF"/>
        </a:accent3>
        <a:accent4>
          <a:srgbClr val="000000"/>
        </a:accent4>
        <a:accent5>
          <a:srgbClr val="AAC7D0"/>
        </a:accent5>
        <a:accent6>
          <a:srgbClr val="D9A500"/>
        </a:accent6>
        <a:hlink>
          <a:srgbClr val="B7B9BA"/>
        </a:hlink>
        <a:folHlink>
          <a:srgbClr val="61626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EDC36CDF302E49A3D4B36D92B215A2" ma:contentTypeVersion="1" ma:contentTypeDescription="Create a new document." ma:contentTypeScope="" ma:versionID="028ef78182e1179183d77692e639fbcf">
  <xsd:schema xmlns:xsd="http://www.w3.org/2001/XMLSchema" xmlns:p="http://schemas.microsoft.com/office/2006/metadata/properties" xmlns:ns1="http://schemas.microsoft.com/sharepoint/v3" targetNamespace="http://schemas.microsoft.com/office/2006/metadata/properties" ma:root="true" ma:fieldsID="aa28d9419ff7f02bbaa2c7f50debd0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7D31064-E91B-40E6-9EE2-15AC434464EA}">
  <ds:schemaRefs>
    <ds:schemaRef ds:uri="http://schemas.microsoft.com/office/2006/metadata/properties"/>
    <ds:schemaRef ds:uri="http://purl.org/dc/elements/1.1/"/>
    <ds:schemaRef ds:uri="http://schemas.microsoft.com/office/2006/documentManagement/types"/>
    <ds:schemaRef ds:uri="http://purl.org/dc/dcmitype/"/>
    <ds:schemaRef ds:uri="http://schemas.microsoft.com/sharepoint/v3"/>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6816764-279F-422B-85FF-12DD1AD74F58}">
  <ds:schemaRefs>
    <ds:schemaRef ds:uri="http://schemas.microsoft.com/sharepoint/v3/contenttype/forms"/>
  </ds:schemaRefs>
</ds:datastoreItem>
</file>

<file path=customXml/itemProps3.xml><?xml version="1.0" encoding="utf-8"?>
<ds:datastoreItem xmlns:ds="http://schemas.openxmlformats.org/officeDocument/2006/customXml" ds:itemID="{CA22676F-A93F-4690-9E46-8ED40B4BF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1527</TotalTime>
  <Words>1698</Words>
  <Application>Microsoft Office PowerPoint</Application>
  <PresentationFormat>On-screen Show (4:3)</PresentationFormat>
  <Paragraphs>303</Paragraphs>
  <Slides>39</Slides>
  <Notes>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39</vt:i4>
      </vt:variant>
    </vt:vector>
  </HeadingPairs>
  <TitlesOfParts>
    <vt:vector size="55" baseType="lpstr">
      <vt:lpstr>MS PGothic</vt:lpstr>
      <vt:lpstr>MS PGothic</vt:lpstr>
      <vt:lpstr>Arial</vt:lpstr>
      <vt:lpstr>Arial Bold</vt:lpstr>
      <vt:lpstr>Calibri</vt:lpstr>
      <vt:lpstr>Gill Sans MT</vt:lpstr>
      <vt:lpstr>Lucida Sans Unicode</vt:lpstr>
      <vt:lpstr>Myriad Pro</vt:lpstr>
      <vt:lpstr>Verdana</vt:lpstr>
      <vt:lpstr>Wingdings</vt:lpstr>
      <vt:lpstr>Wingdings 2</vt:lpstr>
      <vt:lpstr>Wingdings 3</vt:lpstr>
      <vt:lpstr>Blank</vt:lpstr>
      <vt:lpstr>Office Theme</vt:lpstr>
      <vt:lpstr>1_Blank</vt:lpstr>
      <vt:lpstr>Concourse</vt:lpstr>
      <vt:lpstr>Engaging Students in Co-Creating Curricula that Embed Equality and Diversity</vt:lpstr>
      <vt:lpstr>Agenda</vt:lpstr>
      <vt:lpstr>Introductions</vt:lpstr>
      <vt:lpstr>PowerPoint Presentation</vt:lpstr>
      <vt:lpstr>What is sparqs and what do we do?</vt:lpstr>
      <vt:lpstr>PowerPoint Presentation</vt:lpstr>
      <vt:lpstr>sparqs </vt:lpstr>
      <vt:lpstr>What we do</vt:lpstr>
      <vt:lpstr> What is student engagement?</vt:lpstr>
      <vt:lpstr>PowerPoint Presentation</vt:lpstr>
      <vt:lpstr>PowerPoint Presentation</vt:lpstr>
      <vt:lpstr>PowerPoint Presentation</vt:lpstr>
      <vt:lpstr>Why is representation important?</vt:lpstr>
      <vt:lpstr>The Frameworks: Embedding Equality and Diversity in the Curriculum (EEDC)</vt:lpstr>
      <vt:lpstr>The Frameworks: EEDC - What</vt:lpstr>
      <vt:lpstr>PowerPoint Presentation</vt:lpstr>
      <vt:lpstr>PowerPoint Presentation</vt:lpstr>
      <vt:lpstr>The Frameworks: EEDC and Student Engagement</vt:lpstr>
      <vt:lpstr>PowerPoint Presentation</vt:lpstr>
      <vt:lpstr>Embracing Diversity – watch your language</vt:lpstr>
      <vt:lpstr>Embracing Diversity – project</vt:lpstr>
      <vt:lpstr>Embracing Diversity – project</vt:lpstr>
      <vt:lpstr>Embracing Diversity – project</vt:lpstr>
      <vt:lpstr>Embracing Diversity – project</vt:lpstr>
      <vt:lpstr>Embracing Diversity – project</vt:lpstr>
      <vt:lpstr>Embracing Diversity – project</vt:lpstr>
      <vt:lpstr>Embracing Diversity – project</vt:lpstr>
      <vt:lpstr> Engaging Initial Teacher Trainee (ITT) students in Co-creating curricular that embed equality and diversity (pre and post entry to the ITT programme) </vt:lpstr>
      <vt:lpstr>Stimulus</vt:lpstr>
      <vt:lpstr>Reflection:  Gibbs (1988)</vt:lpstr>
      <vt:lpstr>California State University Dominguez Hills Critical Race Studies and Intersectionality</vt:lpstr>
      <vt:lpstr>The Learning Intervention</vt:lpstr>
      <vt:lpstr>PowerPoint Presentation</vt:lpstr>
      <vt:lpstr>Implications</vt:lpstr>
      <vt:lpstr>Identifying the Issues: Group Discussion</vt:lpstr>
      <vt:lpstr>PowerPoint Presentation</vt:lpstr>
      <vt:lpstr>Searching for Solutions: Brainstorming</vt:lpstr>
      <vt:lpstr>Searching for Solutions</vt:lpstr>
      <vt:lpstr>PowerPoint Presentation</vt:lpstr>
    </vt:vector>
  </TitlesOfParts>
  <Company>The Higher Education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Inclusively: How to Embed Equality and Diversity in Curriculum Delivery</dc:title>
  <dc:creator>Temp</dc:creator>
  <cp:lastModifiedBy>Stephanie Millar</cp:lastModifiedBy>
  <cp:revision>105</cp:revision>
  <cp:lastPrinted>2014-08-07T14:03:08Z</cp:lastPrinted>
  <dcterms:created xsi:type="dcterms:W3CDTF">2014-04-29T15:55:00Z</dcterms:created>
  <dcterms:modified xsi:type="dcterms:W3CDTF">2015-02-25T16:52:31Z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0x010100B9EDC36CDF302E49A3D4B36D92B215A2</vt:lpwstr>
  </property>
</Properties>
</file>